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6119" r:id="rId1"/>
  </p:sldMasterIdLst>
  <p:notesMasterIdLst>
    <p:notesMasterId r:id="rId15"/>
  </p:notesMasterIdLst>
  <p:handoutMasterIdLst>
    <p:handoutMasterId r:id="rId16"/>
  </p:handoutMasterIdLst>
  <p:sldIdLst>
    <p:sldId id="1128" r:id="rId2"/>
    <p:sldId id="1129" r:id="rId3"/>
    <p:sldId id="1307" r:id="rId4"/>
    <p:sldId id="1284" r:id="rId5"/>
    <p:sldId id="1279" r:id="rId6"/>
    <p:sldId id="1352" r:id="rId7"/>
    <p:sldId id="1353" r:id="rId8"/>
    <p:sldId id="1354" r:id="rId9"/>
    <p:sldId id="1355" r:id="rId10"/>
    <p:sldId id="1356" r:id="rId11"/>
    <p:sldId id="1357" r:id="rId12"/>
    <p:sldId id="1358" r:id="rId13"/>
    <p:sldId id="1131" r:id="rId14"/>
  </p:sldIdLst>
  <p:sldSz cx="9144000" cy="6858000" type="screen4x3"/>
  <p:notesSz cx="6797675" cy="9928225"/>
  <p:embeddedFontLst>
    <p:embeddedFont>
      <p:font typeface="나눔고딕 ExtraBold" panose="020D0904000000000000" pitchFamily="50" charset="-127"/>
      <p:bold r:id="rId17"/>
    </p:embeddedFont>
    <p:embeddedFont>
      <p:font typeface="나눔고딕" panose="020D0604000000000000" pitchFamily="50" charset="-127"/>
      <p:regular r:id="rId18"/>
      <p:bold r:id="rId19"/>
    </p:embeddedFont>
    <p:embeddedFont>
      <p:font typeface="Wingdings 3" panose="05040102010807070707" pitchFamily="18" charset="2"/>
      <p:regular r:id="rId20"/>
    </p:embeddedFont>
    <p:embeddedFont>
      <p:font typeface="Malgun Gothic" panose="020B0503020000020004" pitchFamily="50" charset="-127"/>
      <p:regular r:id="rId21"/>
      <p:bold r:id="rId22"/>
    </p:embeddedFont>
    <p:embeddedFont>
      <p:font typeface="HY견고딕" panose="02030600000101010101" pitchFamily="18" charset="-127"/>
      <p:regular r:id="rId23"/>
    </p:embeddedFont>
    <p:embeddedFont>
      <p:font typeface="휴먼둥근헤드라인" panose="02030504000101010101" pitchFamily="18" charset="-127"/>
      <p:regular r:id="rId24"/>
    </p:embeddedFont>
    <p:embeddedFont>
      <p:font typeface="HY헤드라인M" panose="02030600000101010101" pitchFamily="18" charset="-127"/>
      <p:regular r:id="rId25"/>
    </p:embeddedFont>
  </p:embeddedFontLst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6">
          <p15:clr>
            <a:srgbClr val="A4A3A4"/>
          </p15:clr>
        </p15:guide>
        <p15:guide id="2" pos="2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5" userDrawn="1">
          <p15:clr>
            <a:srgbClr val="A4A3A4"/>
          </p15:clr>
        </p15:guide>
        <p15:guide id="2" pos="2246" userDrawn="1">
          <p15:clr>
            <a:srgbClr val="A4A3A4"/>
          </p15:clr>
        </p15:guide>
        <p15:guide id="3" orient="horz" pos="3224" userDrawn="1">
          <p15:clr>
            <a:srgbClr val="A4A3A4"/>
          </p15:clr>
        </p15:guide>
        <p15:guide id="4" pos="2239" userDrawn="1">
          <p15:clr>
            <a:srgbClr val="A4A3A4"/>
          </p15:clr>
        </p15:guide>
        <p15:guide id="5" orient="horz" pos="3128">
          <p15:clr>
            <a:srgbClr val="A4A3A4"/>
          </p15:clr>
        </p15:guide>
        <p15:guide id="6" orient="horz" pos="3127">
          <p15:clr>
            <a:srgbClr val="A4A3A4"/>
          </p15:clr>
        </p15:guide>
        <p15:guide id="7" pos="2149">
          <p15:clr>
            <a:srgbClr val="A4A3A4"/>
          </p15:clr>
        </p15:guide>
        <p15:guide id="8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8955F"/>
    <a:srgbClr val="99CCFF"/>
    <a:srgbClr val="8238BA"/>
    <a:srgbClr val="FDEAD1"/>
    <a:srgbClr val="588AB4"/>
    <a:srgbClr val="FFCC99"/>
    <a:srgbClr val="DCE6F2"/>
    <a:srgbClr val="FDEADA"/>
    <a:srgbClr val="F6DC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21" autoAdjust="0"/>
    <p:restoredTop sz="94097" autoAdjust="0"/>
  </p:normalViewPr>
  <p:slideViewPr>
    <p:cSldViewPr>
      <p:cViewPr varScale="1">
        <p:scale>
          <a:sx n="85" d="100"/>
          <a:sy n="85" d="100"/>
        </p:scale>
        <p:origin x="108" y="1662"/>
      </p:cViewPr>
      <p:guideLst>
        <p:guide orient="horz" pos="1706"/>
        <p:guide pos="2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5142" y="84"/>
      </p:cViewPr>
      <p:guideLst>
        <p:guide orient="horz" pos="3225"/>
        <p:guide pos="2246"/>
        <p:guide orient="horz" pos="3224"/>
        <p:guide pos="2239"/>
        <p:guide orient="horz" pos="3128"/>
        <p:guide orient="horz" pos="3127"/>
        <p:guide pos="2149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5BE430-A3B2-4E1B-8B35-27B21388D23C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46A12B21-D578-49C9-B6FA-E31C038E4CB3}">
      <dgm:prSet phldrT="[텍스트]" custT="1"/>
      <dgm:spPr>
        <a:xfrm>
          <a:off x="403244" y="152868"/>
          <a:ext cx="5644411" cy="419637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 latinLnBrk="1"/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스마트폰의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대량 보급과 전자 금융의 대중화 </a:t>
          </a:r>
          <a:endParaRPr lang="ko-KR" altLang="en-US" sz="1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A3761A-D5B7-4AAF-BD5D-93B52C18ECCC}" type="parTrans" cxnId="{18B5E5E6-DE3B-440C-9223-03C2EA9251A6}">
      <dgm:prSet/>
      <dgm:spPr/>
      <dgm:t>
        <a:bodyPr/>
        <a:lstStyle/>
        <a:p>
          <a:pPr latinLnBrk="1"/>
          <a:endParaRPr lang="ko-KR" altLang="en-US"/>
        </a:p>
      </dgm:t>
    </dgm:pt>
    <dgm:pt modelId="{5486E0B8-3CE5-4571-A09E-404FAC53A4EC}" type="sibTrans" cxnId="{18B5E5E6-DE3B-440C-9223-03C2EA9251A6}">
      <dgm:prSet/>
      <dgm:spPr/>
      <dgm:t>
        <a:bodyPr/>
        <a:lstStyle/>
        <a:p>
          <a:pPr latinLnBrk="1"/>
          <a:endParaRPr lang="ko-KR" altLang="en-US"/>
        </a:p>
      </dgm:t>
    </dgm:pt>
    <dgm:pt modelId="{9A6640B4-FF68-4D2E-A88D-C7A9C2939013}">
      <dgm:prSet phldrT="[텍스트]" custT="1"/>
      <dgm:spPr>
        <a:xfrm>
          <a:off x="403244" y="1934746"/>
          <a:ext cx="5645427" cy="403639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 latinLnBrk="1"/>
          <a:r>
            <a:rPr lang="ko-KR" altLang="en-US" sz="1800" b="1" dirty="0" err="1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안드로이드</a:t>
          </a:r>
          <a:r>
            <a:rPr lang="ko-KR" altLang="en-US" sz="1800" b="1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보안 위협</a:t>
          </a:r>
          <a:endParaRPr lang="ko-KR" altLang="en-US" sz="1800" b="1" dirty="0">
            <a:solidFill>
              <a:srgbClr val="FFFFFF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92CA80E-B811-4EC8-A82B-549E158E7C67}" type="parTrans" cxnId="{A4D723DA-CD23-4E79-AF40-B2D4A61AF9A1}">
      <dgm:prSet/>
      <dgm:spPr/>
      <dgm:t>
        <a:bodyPr/>
        <a:lstStyle/>
        <a:p>
          <a:pPr latinLnBrk="1"/>
          <a:endParaRPr lang="ko-KR" altLang="en-US"/>
        </a:p>
      </dgm:t>
    </dgm:pt>
    <dgm:pt modelId="{8E2130D3-8E85-459D-848C-2F106BF405C0}" type="sibTrans" cxnId="{A4D723DA-CD23-4E79-AF40-B2D4A61AF9A1}">
      <dgm:prSet/>
      <dgm:spPr/>
      <dgm:t>
        <a:bodyPr/>
        <a:lstStyle/>
        <a:p>
          <a:pPr latinLnBrk="1"/>
          <a:endParaRPr lang="ko-KR" altLang="en-US"/>
        </a:p>
      </dgm:t>
    </dgm:pt>
    <dgm:pt modelId="{D43E7479-DACA-44AC-BC83-5207191CA99E}">
      <dgm:prSet phldrT="[텍스트]" custT="1"/>
      <dgm:spPr>
        <a:xfrm>
          <a:off x="403244" y="3700626"/>
          <a:ext cx="5645427" cy="343272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 latinLnBrk="1"/>
          <a:r>
            <a:rPr lang="ko-KR" altLang="en-US" sz="1800" b="1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지속적으로 진화하는 </a:t>
          </a:r>
          <a:r>
            <a:rPr lang="ko-KR" altLang="en-US" sz="1800" b="1" dirty="0" err="1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모바일</a:t>
          </a:r>
          <a:r>
            <a:rPr lang="ko-KR" altLang="en-US" sz="1800" b="1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금융 사기</a:t>
          </a:r>
          <a:endParaRPr lang="ko-KR" altLang="en-US" sz="1800" b="1" dirty="0">
            <a:solidFill>
              <a:srgbClr val="FFFFFF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8C7CC01B-938C-4CA6-843D-7CA1E98DCC63}" type="parTrans" cxnId="{5BAAAA21-24C3-407C-A653-06676A6FBC06}">
      <dgm:prSet/>
      <dgm:spPr/>
      <dgm:t>
        <a:bodyPr/>
        <a:lstStyle/>
        <a:p>
          <a:pPr latinLnBrk="1"/>
          <a:endParaRPr lang="ko-KR" altLang="en-US"/>
        </a:p>
      </dgm:t>
    </dgm:pt>
    <dgm:pt modelId="{4F74ED12-608B-4F30-9547-4CAAF5299079}" type="sibTrans" cxnId="{5BAAAA21-24C3-407C-A653-06676A6FBC06}">
      <dgm:prSet/>
      <dgm:spPr/>
      <dgm:t>
        <a:bodyPr/>
        <a:lstStyle/>
        <a:p>
          <a:pPr latinLnBrk="1"/>
          <a:endParaRPr lang="ko-KR" altLang="en-US"/>
        </a:p>
      </dgm:t>
    </dgm:pt>
    <dgm:pt modelId="{534EB633-7DBA-4956-9B5A-3DC96487CC8F}">
      <dgm:prSet/>
      <dgm:spPr>
        <a:xfrm>
          <a:off x="0" y="33634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2420FEF1-23BF-4BCF-AFE6-001C79D59C74}" type="parTrans" cxnId="{2AA070BB-C898-4439-808F-DFB1B714EADF}">
      <dgm:prSet/>
      <dgm:spPr/>
      <dgm:t>
        <a:bodyPr/>
        <a:lstStyle/>
        <a:p>
          <a:pPr latinLnBrk="1"/>
          <a:endParaRPr lang="ko-KR" altLang="en-US"/>
        </a:p>
      </dgm:t>
    </dgm:pt>
    <dgm:pt modelId="{C95F7D52-BD4A-42E6-BE76-E01D3B45ACB2}" type="sibTrans" cxnId="{2AA070BB-C898-4439-808F-DFB1B714EADF}">
      <dgm:prSet/>
      <dgm:spPr/>
      <dgm:t>
        <a:bodyPr/>
        <a:lstStyle/>
        <a:p>
          <a:pPr latinLnBrk="1"/>
          <a:endParaRPr lang="ko-KR" altLang="en-US"/>
        </a:p>
      </dgm:t>
    </dgm:pt>
    <dgm:pt modelId="{DDDFE10D-1AAD-44AC-B3D0-8E355129E79A}">
      <dgm:prSet/>
      <dgm:spPr>
        <a:xfrm>
          <a:off x="0" y="33634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56112811-DC41-4548-914C-241B58FEE17F}" type="parTrans" cxnId="{6172FE00-CDB2-48CE-ACB5-6923EAEB7FAE}">
      <dgm:prSet/>
      <dgm:spPr/>
      <dgm:t>
        <a:bodyPr/>
        <a:lstStyle/>
        <a:p>
          <a:pPr latinLnBrk="1"/>
          <a:endParaRPr lang="ko-KR" altLang="en-US"/>
        </a:p>
      </dgm:t>
    </dgm:pt>
    <dgm:pt modelId="{205C6FB6-5109-48B3-BDFA-6992BD094CCA}" type="sibTrans" cxnId="{6172FE00-CDB2-48CE-ACB5-6923EAEB7FAE}">
      <dgm:prSet/>
      <dgm:spPr/>
      <dgm:t>
        <a:bodyPr/>
        <a:lstStyle/>
        <a:p>
          <a:pPr latinLnBrk="1"/>
          <a:endParaRPr lang="ko-KR" altLang="en-US"/>
        </a:p>
      </dgm:t>
    </dgm:pt>
    <dgm:pt modelId="{7EB1D568-F349-43F5-972B-143A21CB599B}">
      <dgm:prSet/>
      <dgm:spPr>
        <a:xfrm>
          <a:off x="0" y="33634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A53FF44C-1845-4048-A8DA-1373FF0A8234}" type="parTrans" cxnId="{FA6C7CFD-1F57-4270-8024-BC2C43FFA322}">
      <dgm:prSet/>
      <dgm:spPr/>
      <dgm:t>
        <a:bodyPr/>
        <a:lstStyle/>
        <a:p>
          <a:pPr latinLnBrk="1"/>
          <a:endParaRPr lang="ko-KR" altLang="en-US"/>
        </a:p>
      </dgm:t>
    </dgm:pt>
    <dgm:pt modelId="{F5AE28D2-EFA8-40A6-8B0C-00AF37C1A647}" type="sibTrans" cxnId="{FA6C7CFD-1F57-4270-8024-BC2C43FFA322}">
      <dgm:prSet/>
      <dgm:spPr/>
      <dgm:t>
        <a:bodyPr/>
        <a:lstStyle/>
        <a:p>
          <a:pPr latinLnBrk="1"/>
          <a:endParaRPr lang="ko-KR" altLang="en-US"/>
        </a:p>
      </dgm:t>
    </dgm:pt>
    <dgm:pt modelId="{C4B1556A-354A-4557-B2DC-122979CECD2E}">
      <dgm:prSet/>
      <dgm:spPr>
        <a:xfrm>
          <a:off x="0" y="210222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3CFADE2B-44BE-4129-A2F7-126F7EEBAAB3}" type="parTrans" cxnId="{56130F57-82EB-4C82-BAED-86A00864F746}">
      <dgm:prSet/>
      <dgm:spPr/>
      <dgm:t>
        <a:bodyPr/>
        <a:lstStyle/>
        <a:p>
          <a:pPr latinLnBrk="1"/>
          <a:endParaRPr lang="ko-KR" altLang="en-US"/>
        </a:p>
      </dgm:t>
    </dgm:pt>
    <dgm:pt modelId="{B8001288-43C0-4EED-9316-F608968DB5DD}" type="sibTrans" cxnId="{56130F57-82EB-4C82-BAED-86A00864F746}">
      <dgm:prSet/>
      <dgm:spPr/>
      <dgm:t>
        <a:bodyPr/>
        <a:lstStyle/>
        <a:p>
          <a:pPr latinLnBrk="1"/>
          <a:endParaRPr lang="ko-KR" altLang="en-US"/>
        </a:p>
      </dgm:t>
    </dgm:pt>
    <dgm:pt modelId="{733539AE-1939-4653-9430-C5794AD050AC}">
      <dgm:prSet/>
      <dgm:spPr>
        <a:xfrm>
          <a:off x="0" y="210222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D97585F0-9AB7-4B5A-B9A6-BF96EEE26D08}" type="sibTrans" cxnId="{C62F300D-C3AB-46FF-B614-848440B12157}">
      <dgm:prSet/>
      <dgm:spPr/>
      <dgm:t>
        <a:bodyPr/>
        <a:lstStyle/>
        <a:p>
          <a:pPr latinLnBrk="1"/>
          <a:endParaRPr lang="ko-KR" altLang="en-US"/>
        </a:p>
      </dgm:t>
    </dgm:pt>
    <dgm:pt modelId="{6B615050-E17C-4E44-AFB6-50A7FB41A850}" type="parTrans" cxnId="{C62F300D-C3AB-46FF-B614-848440B12157}">
      <dgm:prSet/>
      <dgm:spPr/>
      <dgm:t>
        <a:bodyPr/>
        <a:lstStyle/>
        <a:p>
          <a:pPr latinLnBrk="1"/>
          <a:endParaRPr lang="ko-KR" altLang="en-US"/>
        </a:p>
      </dgm:t>
    </dgm:pt>
    <dgm:pt modelId="{18E5EF0F-7547-4CB3-8917-E41809F80AB2}">
      <dgm:prSet/>
      <dgm:spPr>
        <a:xfrm>
          <a:off x="0" y="2102226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24611669-BC14-4B1E-B883-A81F0A11E0DA}" type="sibTrans" cxnId="{1ECA7DC5-388D-4154-BE44-F7156538883A}">
      <dgm:prSet/>
      <dgm:spPr/>
      <dgm:t>
        <a:bodyPr/>
        <a:lstStyle/>
        <a:p>
          <a:pPr latinLnBrk="1"/>
          <a:endParaRPr lang="ko-KR" altLang="en-US"/>
        </a:p>
      </dgm:t>
    </dgm:pt>
    <dgm:pt modelId="{5C2B5CC6-B67F-4D23-84B4-367C21438E3A}" type="parTrans" cxnId="{1ECA7DC5-388D-4154-BE44-F7156538883A}">
      <dgm:prSet/>
      <dgm:spPr/>
      <dgm:t>
        <a:bodyPr/>
        <a:lstStyle/>
        <a:p>
          <a:pPr latinLnBrk="1"/>
          <a:endParaRPr lang="ko-KR" altLang="en-US"/>
        </a:p>
      </dgm:t>
    </dgm:pt>
    <dgm:pt modelId="{D3E2A6DB-1CE5-4271-A614-2BE96F92C1D2}">
      <dgm:prSet/>
      <dgm:spPr>
        <a:xfrm>
          <a:off x="0" y="3807739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920E4BC6-D2F9-4A78-A768-B4FB46949348}" type="sibTrans" cxnId="{77F0C6C7-B7B5-4280-B7F0-10FB6ECF521E}">
      <dgm:prSet/>
      <dgm:spPr/>
      <dgm:t>
        <a:bodyPr/>
        <a:lstStyle/>
        <a:p>
          <a:pPr latinLnBrk="1"/>
          <a:endParaRPr lang="ko-KR" altLang="en-US"/>
        </a:p>
      </dgm:t>
    </dgm:pt>
    <dgm:pt modelId="{846ADE51-EC44-4B8E-A224-805DEAF9C334}" type="parTrans" cxnId="{77F0C6C7-B7B5-4280-B7F0-10FB6ECF521E}">
      <dgm:prSet/>
      <dgm:spPr/>
      <dgm:t>
        <a:bodyPr/>
        <a:lstStyle/>
        <a:p>
          <a:pPr latinLnBrk="1"/>
          <a:endParaRPr lang="ko-KR" altLang="en-US"/>
        </a:p>
      </dgm:t>
    </dgm:pt>
    <dgm:pt modelId="{D604CE73-D9DF-4BDC-BE42-14423F64E9FF}">
      <dgm:prSet/>
      <dgm:spPr>
        <a:xfrm>
          <a:off x="0" y="3807739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05F05B8B-D981-4762-897D-12074647F0A9}" type="sibTrans" cxnId="{F18E6ADC-3CF4-4072-8E2D-7087D8311618}">
      <dgm:prSet/>
      <dgm:spPr/>
      <dgm:t>
        <a:bodyPr/>
        <a:lstStyle/>
        <a:p>
          <a:pPr latinLnBrk="1"/>
          <a:endParaRPr lang="ko-KR" altLang="en-US"/>
        </a:p>
      </dgm:t>
    </dgm:pt>
    <dgm:pt modelId="{78CF5D5E-8593-481B-A7DF-C6C3DA294346}" type="parTrans" cxnId="{F18E6ADC-3CF4-4072-8E2D-7087D8311618}">
      <dgm:prSet/>
      <dgm:spPr/>
      <dgm:t>
        <a:bodyPr/>
        <a:lstStyle/>
        <a:p>
          <a:pPr latinLnBrk="1"/>
          <a:endParaRPr lang="ko-KR" altLang="en-US"/>
        </a:p>
      </dgm:t>
    </dgm:pt>
    <dgm:pt modelId="{B6543BE5-3FBF-4DEF-87C3-1B9E4ACCCCE8}">
      <dgm:prSet/>
      <dgm:spPr>
        <a:xfrm>
          <a:off x="0" y="3807739"/>
          <a:ext cx="8064896" cy="1512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10B3A9A6-B42D-4B69-83BA-8FD7EC2D1A6D}" type="sibTrans" cxnId="{BB9D8E30-D016-4A06-95A0-99F6B8FA42AD}">
      <dgm:prSet/>
      <dgm:spPr/>
      <dgm:t>
        <a:bodyPr/>
        <a:lstStyle/>
        <a:p>
          <a:pPr latinLnBrk="1"/>
          <a:endParaRPr lang="ko-KR" altLang="en-US"/>
        </a:p>
      </dgm:t>
    </dgm:pt>
    <dgm:pt modelId="{81F4D1D3-A7B9-4F85-B216-E1FA51C7E904}" type="parTrans" cxnId="{BB9D8E30-D016-4A06-95A0-99F6B8FA42AD}">
      <dgm:prSet/>
      <dgm:spPr/>
      <dgm:t>
        <a:bodyPr/>
        <a:lstStyle/>
        <a:p>
          <a:pPr latinLnBrk="1"/>
          <a:endParaRPr lang="ko-KR" altLang="en-US"/>
        </a:p>
      </dgm:t>
    </dgm:pt>
    <dgm:pt modelId="{BB341EBD-5A37-4942-905C-0A1D4A849FC0}" type="pres">
      <dgm:prSet presAssocID="{5B5BE430-A3B2-4E1B-8B35-27B21388D23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EBB65-F036-4365-B2C4-C0CA8EBD4CB1}" type="pres">
      <dgm:prSet presAssocID="{46A12B21-D578-49C9-B6FA-E31C038E4CB3}" presName="parentLin" presStyleCnt="0"/>
      <dgm:spPr/>
    </dgm:pt>
    <dgm:pt modelId="{EE821FE5-1DDA-459A-B5A2-810368C51B49}" type="pres">
      <dgm:prSet presAssocID="{46A12B21-D578-49C9-B6FA-E31C038E4CB3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C14F622D-1723-443D-A557-69535FB0D55A}" type="pres">
      <dgm:prSet presAssocID="{46A12B21-D578-49C9-B6FA-E31C038E4CB3}" presName="parentText" presStyleLbl="node1" presStyleIdx="0" presStyleCnt="3" custScaleX="99982" custScaleY="88846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DC941E-0BD3-4B8B-969A-6A54678C7F34}" type="pres">
      <dgm:prSet presAssocID="{46A12B21-D578-49C9-B6FA-E31C038E4CB3}" presName="negativeSpace" presStyleCnt="0"/>
      <dgm:spPr/>
    </dgm:pt>
    <dgm:pt modelId="{E0520D0D-15BE-48CA-A7FA-7CC8B7FAEA38}" type="pres">
      <dgm:prSet presAssocID="{46A12B21-D578-49C9-B6FA-E31C038E4CB3}" presName="childText" presStyleLbl="conFgAcc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61AA58-1C47-4AD7-877D-818FE89EACA4}" type="pres">
      <dgm:prSet presAssocID="{5486E0B8-3CE5-4571-A09E-404FAC53A4EC}" presName="spaceBetweenRectangles" presStyleCnt="0"/>
      <dgm:spPr/>
    </dgm:pt>
    <dgm:pt modelId="{64361DC9-F262-4945-95AC-B7A32672DB4C}" type="pres">
      <dgm:prSet presAssocID="{9A6640B4-FF68-4D2E-A88D-C7A9C2939013}" presName="parentLin" presStyleCnt="0"/>
      <dgm:spPr/>
    </dgm:pt>
    <dgm:pt modelId="{9E5DBF20-1B45-4AB2-94FC-1867114E1A1A}" type="pres">
      <dgm:prSet presAssocID="{9A6640B4-FF68-4D2E-A88D-C7A9C2939013}" presName="parentLeftMargin" presStyleLbl="node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0FA35225-D5D0-4610-9E9A-DB29B00137BB}" type="pres">
      <dgm:prSet presAssocID="{9A6640B4-FF68-4D2E-A88D-C7A9C2939013}" presName="parentText" presStyleLbl="node1" presStyleIdx="1" presStyleCnt="3" custScaleY="8545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8F9724-4830-49B1-9E0F-3FDF0DF62BBE}" type="pres">
      <dgm:prSet presAssocID="{9A6640B4-FF68-4D2E-A88D-C7A9C2939013}" presName="negativeSpace" presStyleCnt="0"/>
      <dgm:spPr/>
    </dgm:pt>
    <dgm:pt modelId="{607FE91C-BFD4-4AD5-BF3E-A0515A197D9D}" type="pres">
      <dgm:prSet presAssocID="{9A6640B4-FF68-4D2E-A88D-C7A9C2939013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E56C662-AEB8-45EA-B7B4-4230C9C98265}" type="pres">
      <dgm:prSet presAssocID="{8E2130D3-8E85-459D-848C-2F106BF405C0}" presName="spaceBetweenRectangles" presStyleCnt="0"/>
      <dgm:spPr/>
    </dgm:pt>
    <dgm:pt modelId="{C4515693-7078-439E-9F9C-97EA71FFB274}" type="pres">
      <dgm:prSet presAssocID="{D43E7479-DACA-44AC-BC83-5207191CA99E}" presName="parentLin" presStyleCnt="0"/>
      <dgm:spPr/>
    </dgm:pt>
    <dgm:pt modelId="{086D1C29-650E-4D8C-A18A-EA75A17E8303}" type="pres">
      <dgm:prSet presAssocID="{D43E7479-DACA-44AC-BC83-5207191CA99E}" presName="parentLeftMargin" presStyleLbl="node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7B619856-B67B-4FB0-AB74-05D8386F4AE3}" type="pres">
      <dgm:prSet presAssocID="{D43E7479-DACA-44AC-BC83-5207191CA99E}" presName="parentText" presStyleLbl="node1" presStyleIdx="2" presStyleCnt="3" custScaleY="72678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B636067-5065-4617-8C47-CC72B1461A26}" type="pres">
      <dgm:prSet presAssocID="{D43E7479-DACA-44AC-BC83-5207191CA99E}" presName="negativeSpace" presStyleCnt="0"/>
      <dgm:spPr/>
    </dgm:pt>
    <dgm:pt modelId="{3F146BFC-B801-4ACA-973C-C9FE6955BA06}" type="pres">
      <dgm:prSet presAssocID="{D43E7479-DACA-44AC-BC83-5207191CA99E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BB9D8E30-D016-4A06-95A0-99F6B8FA42AD}" srcId="{D43E7479-DACA-44AC-BC83-5207191CA99E}" destId="{B6543BE5-3FBF-4DEF-87C3-1B9E4ACCCCE8}" srcOrd="0" destOrd="0" parTransId="{81F4D1D3-A7B9-4F85-B216-E1FA51C7E904}" sibTransId="{10B3A9A6-B42D-4B69-83BA-8FD7EC2D1A6D}"/>
    <dgm:cxn modelId="{77F0C6C7-B7B5-4280-B7F0-10FB6ECF521E}" srcId="{D43E7479-DACA-44AC-BC83-5207191CA99E}" destId="{D3E2A6DB-1CE5-4271-A614-2BE96F92C1D2}" srcOrd="2" destOrd="0" parTransId="{846ADE51-EC44-4B8E-A224-805DEAF9C334}" sibTransId="{920E4BC6-D2F9-4A78-A768-B4FB46949348}"/>
    <dgm:cxn modelId="{3BC2BBF5-E247-4A43-AEFB-5F300345A20C}" type="presOf" srcId="{733539AE-1939-4653-9430-C5794AD050AC}" destId="{607FE91C-BFD4-4AD5-BF3E-A0515A197D9D}" srcOrd="0" destOrd="2" presId="urn:microsoft.com/office/officeart/2005/8/layout/list1"/>
    <dgm:cxn modelId="{580AE432-3CD4-42E2-824D-0274C4E4B054}" type="presOf" srcId="{D43E7479-DACA-44AC-BC83-5207191CA99E}" destId="{086D1C29-650E-4D8C-A18A-EA75A17E8303}" srcOrd="0" destOrd="0" presId="urn:microsoft.com/office/officeart/2005/8/layout/list1"/>
    <dgm:cxn modelId="{B54FE0E7-10B3-4371-BF5D-006990B2D6D1}" type="presOf" srcId="{18E5EF0F-7547-4CB3-8917-E41809F80AB2}" destId="{607FE91C-BFD4-4AD5-BF3E-A0515A197D9D}" srcOrd="0" destOrd="1" presId="urn:microsoft.com/office/officeart/2005/8/layout/list1"/>
    <dgm:cxn modelId="{F18E6ADC-3CF4-4072-8E2D-7087D8311618}" srcId="{D43E7479-DACA-44AC-BC83-5207191CA99E}" destId="{D604CE73-D9DF-4BDC-BE42-14423F64E9FF}" srcOrd="1" destOrd="0" parTransId="{78CF5D5E-8593-481B-A7DF-C6C3DA294346}" sibTransId="{05F05B8B-D981-4762-897D-12074647F0A9}"/>
    <dgm:cxn modelId="{18B5E5E6-DE3B-440C-9223-03C2EA9251A6}" srcId="{5B5BE430-A3B2-4E1B-8B35-27B21388D23C}" destId="{46A12B21-D578-49C9-B6FA-E31C038E4CB3}" srcOrd="0" destOrd="0" parTransId="{10A3761A-D5B7-4AAF-BD5D-93B52C18ECCC}" sibTransId="{5486E0B8-3CE5-4571-A09E-404FAC53A4EC}"/>
    <dgm:cxn modelId="{FC320746-FEDC-4098-87AA-09D925CD5D08}" type="presOf" srcId="{7EB1D568-F349-43F5-972B-143A21CB599B}" destId="{E0520D0D-15BE-48CA-A7FA-7CC8B7FAEA38}" srcOrd="0" destOrd="2" presId="urn:microsoft.com/office/officeart/2005/8/layout/list1"/>
    <dgm:cxn modelId="{7E5F63EF-12C7-4D20-8B23-604264BB1C6A}" type="presOf" srcId="{9A6640B4-FF68-4D2E-A88D-C7A9C2939013}" destId="{9E5DBF20-1B45-4AB2-94FC-1867114E1A1A}" srcOrd="0" destOrd="0" presId="urn:microsoft.com/office/officeart/2005/8/layout/list1"/>
    <dgm:cxn modelId="{2338E33B-94FC-4E5D-B547-6895E33F25E9}" type="presOf" srcId="{D3E2A6DB-1CE5-4271-A614-2BE96F92C1D2}" destId="{3F146BFC-B801-4ACA-973C-C9FE6955BA06}" srcOrd="0" destOrd="2" presId="urn:microsoft.com/office/officeart/2005/8/layout/list1"/>
    <dgm:cxn modelId="{084255B2-3FB3-4754-9519-B51DE8B5E903}" type="presOf" srcId="{B6543BE5-3FBF-4DEF-87C3-1B9E4ACCCCE8}" destId="{3F146BFC-B801-4ACA-973C-C9FE6955BA06}" srcOrd="0" destOrd="0" presId="urn:microsoft.com/office/officeart/2005/8/layout/list1"/>
    <dgm:cxn modelId="{4C26CA15-FF76-4988-9080-A7A4935A63C8}" type="presOf" srcId="{DDDFE10D-1AAD-44AC-B3D0-8E355129E79A}" destId="{E0520D0D-15BE-48CA-A7FA-7CC8B7FAEA38}" srcOrd="0" destOrd="0" presId="urn:microsoft.com/office/officeart/2005/8/layout/list1"/>
    <dgm:cxn modelId="{A4D723DA-CD23-4E79-AF40-B2D4A61AF9A1}" srcId="{5B5BE430-A3B2-4E1B-8B35-27B21388D23C}" destId="{9A6640B4-FF68-4D2E-A88D-C7A9C2939013}" srcOrd="1" destOrd="0" parTransId="{B92CA80E-B811-4EC8-A82B-549E158E7C67}" sibTransId="{8E2130D3-8E85-459D-848C-2F106BF405C0}"/>
    <dgm:cxn modelId="{56130F57-82EB-4C82-BAED-86A00864F746}" srcId="{9A6640B4-FF68-4D2E-A88D-C7A9C2939013}" destId="{C4B1556A-354A-4557-B2DC-122979CECD2E}" srcOrd="0" destOrd="0" parTransId="{3CFADE2B-44BE-4129-A2F7-126F7EEBAAB3}" sibTransId="{B8001288-43C0-4EED-9316-F608968DB5DD}"/>
    <dgm:cxn modelId="{8BC6DC9D-E0A1-4293-8904-20FBAB7B3CBE}" type="presOf" srcId="{9A6640B4-FF68-4D2E-A88D-C7A9C2939013}" destId="{0FA35225-D5D0-4610-9E9A-DB29B00137BB}" srcOrd="1" destOrd="0" presId="urn:microsoft.com/office/officeart/2005/8/layout/list1"/>
    <dgm:cxn modelId="{FA6C7CFD-1F57-4270-8024-BC2C43FFA322}" srcId="{46A12B21-D578-49C9-B6FA-E31C038E4CB3}" destId="{7EB1D568-F349-43F5-972B-143A21CB599B}" srcOrd="2" destOrd="0" parTransId="{A53FF44C-1845-4048-A8DA-1373FF0A8234}" sibTransId="{F5AE28D2-EFA8-40A6-8B0C-00AF37C1A647}"/>
    <dgm:cxn modelId="{6318BE6D-CF8E-4442-A931-0B43EB3FCDBB}" type="presOf" srcId="{5B5BE430-A3B2-4E1B-8B35-27B21388D23C}" destId="{BB341EBD-5A37-4942-905C-0A1D4A849FC0}" srcOrd="0" destOrd="0" presId="urn:microsoft.com/office/officeart/2005/8/layout/list1"/>
    <dgm:cxn modelId="{562FC046-69E4-4896-B7FD-F6F2FB6EB643}" type="presOf" srcId="{D604CE73-D9DF-4BDC-BE42-14423F64E9FF}" destId="{3F146BFC-B801-4ACA-973C-C9FE6955BA06}" srcOrd="0" destOrd="1" presId="urn:microsoft.com/office/officeart/2005/8/layout/list1"/>
    <dgm:cxn modelId="{1ECA7DC5-388D-4154-BE44-F7156538883A}" srcId="{9A6640B4-FF68-4D2E-A88D-C7A9C2939013}" destId="{18E5EF0F-7547-4CB3-8917-E41809F80AB2}" srcOrd="1" destOrd="0" parTransId="{5C2B5CC6-B67F-4D23-84B4-367C21438E3A}" sibTransId="{24611669-BC14-4B1E-B883-A81F0A11E0DA}"/>
    <dgm:cxn modelId="{2AA070BB-C898-4439-808F-DFB1B714EADF}" srcId="{46A12B21-D578-49C9-B6FA-E31C038E4CB3}" destId="{534EB633-7DBA-4956-9B5A-3DC96487CC8F}" srcOrd="1" destOrd="0" parTransId="{2420FEF1-23BF-4BCF-AFE6-001C79D59C74}" sibTransId="{C95F7D52-BD4A-42E6-BE76-E01D3B45ACB2}"/>
    <dgm:cxn modelId="{CB935DE5-3FD6-43AF-AF03-41793EDF710F}" type="presOf" srcId="{534EB633-7DBA-4956-9B5A-3DC96487CC8F}" destId="{E0520D0D-15BE-48CA-A7FA-7CC8B7FAEA38}" srcOrd="0" destOrd="1" presId="urn:microsoft.com/office/officeart/2005/8/layout/list1"/>
    <dgm:cxn modelId="{95BC5955-013B-4A66-B0B1-83EAF963209D}" type="presOf" srcId="{D43E7479-DACA-44AC-BC83-5207191CA99E}" destId="{7B619856-B67B-4FB0-AB74-05D8386F4AE3}" srcOrd="1" destOrd="0" presId="urn:microsoft.com/office/officeart/2005/8/layout/list1"/>
    <dgm:cxn modelId="{29C099FB-80DA-4E2D-BA37-197835B0F5AB}" type="presOf" srcId="{46A12B21-D578-49C9-B6FA-E31C038E4CB3}" destId="{EE821FE5-1DDA-459A-B5A2-810368C51B49}" srcOrd="0" destOrd="0" presId="urn:microsoft.com/office/officeart/2005/8/layout/list1"/>
    <dgm:cxn modelId="{6DF25F4B-2C13-42E7-9F3A-34307DE3290E}" type="presOf" srcId="{C4B1556A-354A-4557-B2DC-122979CECD2E}" destId="{607FE91C-BFD4-4AD5-BF3E-A0515A197D9D}" srcOrd="0" destOrd="0" presId="urn:microsoft.com/office/officeart/2005/8/layout/list1"/>
    <dgm:cxn modelId="{1E77EF2B-55D7-484E-9A8F-646FDB3F87D1}" type="presOf" srcId="{46A12B21-D578-49C9-B6FA-E31C038E4CB3}" destId="{C14F622D-1723-443D-A557-69535FB0D55A}" srcOrd="1" destOrd="0" presId="urn:microsoft.com/office/officeart/2005/8/layout/list1"/>
    <dgm:cxn modelId="{6172FE00-CDB2-48CE-ACB5-6923EAEB7FAE}" srcId="{46A12B21-D578-49C9-B6FA-E31C038E4CB3}" destId="{DDDFE10D-1AAD-44AC-B3D0-8E355129E79A}" srcOrd="0" destOrd="0" parTransId="{56112811-DC41-4548-914C-241B58FEE17F}" sibTransId="{205C6FB6-5109-48B3-BDFA-6992BD094CCA}"/>
    <dgm:cxn modelId="{5BAAAA21-24C3-407C-A653-06676A6FBC06}" srcId="{5B5BE430-A3B2-4E1B-8B35-27B21388D23C}" destId="{D43E7479-DACA-44AC-BC83-5207191CA99E}" srcOrd="2" destOrd="0" parTransId="{8C7CC01B-938C-4CA6-843D-7CA1E98DCC63}" sibTransId="{4F74ED12-608B-4F30-9547-4CAAF5299079}"/>
    <dgm:cxn modelId="{C62F300D-C3AB-46FF-B614-848440B12157}" srcId="{9A6640B4-FF68-4D2E-A88D-C7A9C2939013}" destId="{733539AE-1939-4653-9430-C5794AD050AC}" srcOrd="2" destOrd="0" parTransId="{6B615050-E17C-4E44-AFB6-50A7FB41A850}" sibTransId="{D97585F0-9AB7-4B5A-B9A6-BF96EEE26D08}"/>
    <dgm:cxn modelId="{A5B0E1E5-A261-454C-BCD6-ADFA5DE4BE99}" type="presParOf" srcId="{BB341EBD-5A37-4942-905C-0A1D4A849FC0}" destId="{C3FEBB65-F036-4365-B2C4-C0CA8EBD4CB1}" srcOrd="0" destOrd="0" presId="urn:microsoft.com/office/officeart/2005/8/layout/list1"/>
    <dgm:cxn modelId="{E428A03C-7EDA-45AA-A967-82663427EBA7}" type="presParOf" srcId="{C3FEBB65-F036-4365-B2C4-C0CA8EBD4CB1}" destId="{EE821FE5-1DDA-459A-B5A2-810368C51B49}" srcOrd="0" destOrd="0" presId="urn:microsoft.com/office/officeart/2005/8/layout/list1"/>
    <dgm:cxn modelId="{E3F3564A-C784-4BB7-850D-C1D33BFA3E9C}" type="presParOf" srcId="{C3FEBB65-F036-4365-B2C4-C0CA8EBD4CB1}" destId="{C14F622D-1723-443D-A557-69535FB0D55A}" srcOrd="1" destOrd="0" presId="urn:microsoft.com/office/officeart/2005/8/layout/list1"/>
    <dgm:cxn modelId="{14CBCA65-6952-464C-A315-CE95289F0017}" type="presParOf" srcId="{BB341EBD-5A37-4942-905C-0A1D4A849FC0}" destId="{69DC941E-0BD3-4B8B-969A-6A54678C7F34}" srcOrd="1" destOrd="0" presId="urn:microsoft.com/office/officeart/2005/8/layout/list1"/>
    <dgm:cxn modelId="{C17A128A-02C8-476F-99D3-8140192C5621}" type="presParOf" srcId="{BB341EBD-5A37-4942-905C-0A1D4A849FC0}" destId="{E0520D0D-15BE-48CA-A7FA-7CC8B7FAEA38}" srcOrd="2" destOrd="0" presId="urn:microsoft.com/office/officeart/2005/8/layout/list1"/>
    <dgm:cxn modelId="{A386B394-457B-43E5-9F10-CA4620203528}" type="presParOf" srcId="{BB341EBD-5A37-4942-905C-0A1D4A849FC0}" destId="{6361AA58-1C47-4AD7-877D-818FE89EACA4}" srcOrd="3" destOrd="0" presId="urn:microsoft.com/office/officeart/2005/8/layout/list1"/>
    <dgm:cxn modelId="{ABAF18E9-86D7-4E02-9056-9BD1C8E2BAE3}" type="presParOf" srcId="{BB341EBD-5A37-4942-905C-0A1D4A849FC0}" destId="{64361DC9-F262-4945-95AC-B7A32672DB4C}" srcOrd="4" destOrd="0" presId="urn:microsoft.com/office/officeart/2005/8/layout/list1"/>
    <dgm:cxn modelId="{8CAEDDAB-99D7-4D95-AFCC-0896354A98F5}" type="presParOf" srcId="{64361DC9-F262-4945-95AC-B7A32672DB4C}" destId="{9E5DBF20-1B45-4AB2-94FC-1867114E1A1A}" srcOrd="0" destOrd="0" presId="urn:microsoft.com/office/officeart/2005/8/layout/list1"/>
    <dgm:cxn modelId="{83E36802-BDDC-443C-A91B-7E41DEBE22C0}" type="presParOf" srcId="{64361DC9-F262-4945-95AC-B7A32672DB4C}" destId="{0FA35225-D5D0-4610-9E9A-DB29B00137BB}" srcOrd="1" destOrd="0" presId="urn:microsoft.com/office/officeart/2005/8/layout/list1"/>
    <dgm:cxn modelId="{0DBFB92D-22E2-4F1C-8077-CF2AF4454B94}" type="presParOf" srcId="{BB341EBD-5A37-4942-905C-0A1D4A849FC0}" destId="{8D8F9724-4830-49B1-9E0F-3FDF0DF62BBE}" srcOrd="5" destOrd="0" presId="urn:microsoft.com/office/officeart/2005/8/layout/list1"/>
    <dgm:cxn modelId="{6E051557-D033-473E-A4F6-04DC788C5E55}" type="presParOf" srcId="{BB341EBD-5A37-4942-905C-0A1D4A849FC0}" destId="{607FE91C-BFD4-4AD5-BF3E-A0515A197D9D}" srcOrd="6" destOrd="0" presId="urn:microsoft.com/office/officeart/2005/8/layout/list1"/>
    <dgm:cxn modelId="{CB775025-90A8-4B2B-BE8F-5466A0C9A589}" type="presParOf" srcId="{BB341EBD-5A37-4942-905C-0A1D4A849FC0}" destId="{7E56C662-AEB8-45EA-B7B4-4230C9C98265}" srcOrd="7" destOrd="0" presId="urn:microsoft.com/office/officeart/2005/8/layout/list1"/>
    <dgm:cxn modelId="{A7682AC2-282A-4BE1-B83A-C674D0E69788}" type="presParOf" srcId="{BB341EBD-5A37-4942-905C-0A1D4A849FC0}" destId="{C4515693-7078-439E-9F9C-97EA71FFB274}" srcOrd="8" destOrd="0" presId="urn:microsoft.com/office/officeart/2005/8/layout/list1"/>
    <dgm:cxn modelId="{8D96337F-BB28-4B6B-A503-FCF63149718F}" type="presParOf" srcId="{C4515693-7078-439E-9F9C-97EA71FFB274}" destId="{086D1C29-650E-4D8C-A18A-EA75A17E8303}" srcOrd="0" destOrd="0" presId="urn:microsoft.com/office/officeart/2005/8/layout/list1"/>
    <dgm:cxn modelId="{CACEF7F3-6EAC-442D-9B20-C69EC02FBDB3}" type="presParOf" srcId="{C4515693-7078-439E-9F9C-97EA71FFB274}" destId="{7B619856-B67B-4FB0-AB74-05D8386F4AE3}" srcOrd="1" destOrd="0" presId="urn:microsoft.com/office/officeart/2005/8/layout/list1"/>
    <dgm:cxn modelId="{2198D015-C047-434B-A93D-8917BF0AC706}" type="presParOf" srcId="{BB341EBD-5A37-4942-905C-0A1D4A849FC0}" destId="{AB636067-5065-4617-8C47-CC72B1461A26}" srcOrd="9" destOrd="0" presId="urn:microsoft.com/office/officeart/2005/8/layout/list1"/>
    <dgm:cxn modelId="{E26E04B2-46C7-4C4F-90ED-6F9EBD01504E}" type="presParOf" srcId="{BB341EBD-5A37-4942-905C-0A1D4A849FC0}" destId="{3F146BFC-B801-4ACA-973C-C9FE6955BA0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4893CE-8DA2-4127-9DAB-EFF66CE7218F}" type="doc">
      <dgm:prSet loTypeId="urn:microsoft.com/office/officeart/2005/8/layout/chevron1" loCatId="process" qsTypeId="urn:microsoft.com/office/officeart/2005/8/quickstyle/3d2" qsCatId="3D" csTypeId="urn:microsoft.com/office/officeart/2005/8/colors/colorful5" csCatId="colorful" phldr="1"/>
      <dgm:spPr/>
    </dgm:pt>
    <dgm:pt modelId="{E250F791-3B33-47CC-8A72-338AFD768EB6}">
      <dgm:prSet phldrT="[텍스트]" custT="1"/>
      <dgm:spPr>
        <a:xfrm>
          <a:off x="298" y="0"/>
          <a:ext cx="3244200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블랙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화이트리스트 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방식의 검열 방식 </a:t>
          </a:r>
          <a:endParaRPr lang="ko-KR" altLang="en-US" sz="1500" b="1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8022BA40-45EE-42AE-BB21-DDE535DBC685}" type="par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6AEAFBC-BB9E-4A25-87F6-1445E81371D8}" type="sib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5ED1EB2-7CBF-4BA0-B379-677088FB96BB}">
      <dgm:prSet phldrT="[텍스트]" custT="1"/>
      <dgm:spPr>
        <a:xfrm>
          <a:off x="2929081" y="0"/>
          <a:ext cx="3154180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l" latinLnBrk="1"/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잦은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URL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변동에 취약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알려지지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않은 주소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코드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식별 불가능</a:t>
          </a:r>
          <a:endParaRPr lang="en-US" altLang="ko-KR" sz="1300" b="1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1A28DBEB-2B8D-4DDE-B784-ACD9D5E1099D}" type="par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729E3459-A187-4BE2-9183-88687E111853}" type="sib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EE8063FB-A72C-4240-A38F-9F8C1F2A7449}">
      <dgm:prSet phldrT="[텍스트]" custT="1"/>
      <dgm:spPr>
        <a:xfrm>
          <a:off x="5767843" y="0"/>
          <a:ext cx="3154180" cy="1152128"/>
        </a:xfrm>
        <a:prstGeom prst="chevron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서버기반 악성 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URL 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및 악성 </a:t>
          </a:r>
          <a:r>
            <a:rPr lang="ko-KR" altLang="en-US" sz="15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수집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             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악성 </a:t>
          </a:r>
          <a:r>
            <a:rPr lang="ko-KR" altLang="en-US" sz="15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분석 및 통보</a:t>
          </a:r>
          <a:endParaRPr lang="en-US" altLang="ko-KR" sz="1500" b="1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E60722D0-3515-4645-B831-27C20CB09EEA}" type="par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82FF30C-0C11-4CCB-9C9F-C4F38566ABFD}" type="sib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2984218-7A26-47AC-B3D2-8B2EE7B93628}" type="pres">
      <dgm:prSet presAssocID="{B34893CE-8DA2-4127-9DAB-EFF66CE7218F}" presName="Name0" presStyleCnt="0">
        <dgm:presLayoutVars>
          <dgm:dir/>
          <dgm:animLvl val="lvl"/>
          <dgm:resizeHandles val="exact"/>
        </dgm:presLayoutVars>
      </dgm:prSet>
      <dgm:spPr/>
    </dgm:pt>
    <dgm:pt modelId="{DCE6F840-A945-44AE-BF67-D97684E28DDA}" type="pres">
      <dgm:prSet presAssocID="{E250F791-3B33-47CC-8A72-338AFD768EB6}" presName="parTxOnly" presStyleLbl="node1" presStyleIdx="0" presStyleCnt="3" custScaleX="102854" custLinFactNeighborY="578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131D9D-BB2E-4608-8F12-8932FE980802}" type="pres">
      <dgm:prSet presAssocID="{36AEAFBC-BB9E-4A25-87F6-1445E81371D8}" presName="parTxOnlySpace" presStyleCnt="0"/>
      <dgm:spPr/>
    </dgm:pt>
    <dgm:pt modelId="{010A5E3B-4A8F-4BF5-B0AA-7C5B6E71E1FD}" type="pres">
      <dgm:prSet presAssocID="{35ED1EB2-7CBF-4BA0-B379-677088FB96B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4931CE-493D-4429-963E-E79F9EC21208}" type="pres">
      <dgm:prSet presAssocID="{729E3459-A187-4BE2-9183-88687E111853}" presName="parTxOnlySpace" presStyleCnt="0"/>
      <dgm:spPr/>
    </dgm:pt>
    <dgm:pt modelId="{97FF95EE-5894-4436-88BC-EC21A82E5862}" type="pres">
      <dgm:prSet presAssocID="{EE8063FB-A72C-4240-A38F-9F8C1F2A744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BB04BB2-2C9A-44FC-A50C-E9D0E62946D0}" type="presOf" srcId="{EE8063FB-A72C-4240-A38F-9F8C1F2A7449}" destId="{97FF95EE-5894-4436-88BC-EC21A82E5862}" srcOrd="0" destOrd="0" presId="urn:microsoft.com/office/officeart/2005/8/layout/chevron1"/>
    <dgm:cxn modelId="{8757E0A7-DCE6-499A-8B28-FABA1FBE942C}" type="presOf" srcId="{35ED1EB2-7CBF-4BA0-B379-677088FB96BB}" destId="{010A5E3B-4A8F-4BF5-B0AA-7C5B6E71E1FD}" srcOrd="0" destOrd="0" presId="urn:microsoft.com/office/officeart/2005/8/layout/chevron1"/>
    <dgm:cxn modelId="{07794CF2-336A-4C06-9EAE-BDA0A83D1912}" srcId="{B34893CE-8DA2-4127-9DAB-EFF66CE7218F}" destId="{35ED1EB2-7CBF-4BA0-B379-677088FB96BB}" srcOrd="1" destOrd="0" parTransId="{1A28DBEB-2B8D-4DDE-B784-ACD9D5E1099D}" sibTransId="{729E3459-A187-4BE2-9183-88687E111853}"/>
    <dgm:cxn modelId="{4868F774-3CE8-4C12-B18F-C343BDE21730}" srcId="{B34893CE-8DA2-4127-9DAB-EFF66CE7218F}" destId="{EE8063FB-A72C-4240-A38F-9F8C1F2A7449}" srcOrd="2" destOrd="0" parTransId="{E60722D0-3515-4645-B831-27C20CB09EEA}" sibTransId="{A82FF30C-0C11-4CCB-9C9F-C4F38566ABFD}"/>
    <dgm:cxn modelId="{13DA4F0B-2C7B-4828-8CB7-214AC485EDE6}" type="presOf" srcId="{E250F791-3B33-47CC-8A72-338AFD768EB6}" destId="{DCE6F840-A945-44AE-BF67-D97684E28DDA}" srcOrd="0" destOrd="0" presId="urn:microsoft.com/office/officeart/2005/8/layout/chevron1"/>
    <dgm:cxn modelId="{E7C3CB46-7891-416F-B650-1AEB2D48514F}" srcId="{B34893CE-8DA2-4127-9DAB-EFF66CE7218F}" destId="{E250F791-3B33-47CC-8A72-338AFD768EB6}" srcOrd="0" destOrd="0" parTransId="{8022BA40-45EE-42AE-BB21-DDE535DBC685}" sibTransId="{36AEAFBC-BB9E-4A25-87F6-1445E81371D8}"/>
    <dgm:cxn modelId="{A53DD91B-9B7F-4D2B-B36A-C136E26776B5}" type="presOf" srcId="{B34893CE-8DA2-4127-9DAB-EFF66CE7218F}" destId="{A2984218-7A26-47AC-B3D2-8B2EE7B93628}" srcOrd="0" destOrd="0" presId="urn:microsoft.com/office/officeart/2005/8/layout/chevron1"/>
    <dgm:cxn modelId="{C6159324-BCE6-4235-A9F2-38641A765550}" type="presParOf" srcId="{A2984218-7A26-47AC-B3D2-8B2EE7B93628}" destId="{DCE6F840-A945-44AE-BF67-D97684E28DDA}" srcOrd="0" destOrd="0" presId="urn:microsoft.com/office/officeart/2005/8/layout/chevron1"/>
    <dgm:cxn modelId="{C8DC9A0A-9A5F-4398-9F00-EA37249EE6EA}" type="presParOf" srcId="{A2984218-7A26-47AC-B3D2-8B2EE7B93628}" destId="{A0131D9D-BB2E-4608-8F12-8932FE980802}" srcOrd="1" destOrd="0" presId="urn:microsoft.com/office/officeart/2005/8/layout/chevron1"/>
    <dgm:cxn modelId="{B68C92F5-0740-4721-9E77-C4FCEA48AE34}" type="presParOf" srcId="{A2984218-7A26-47AC-B3D2-8B2EE7B93628}" destId="{010A5E3B-4A8F-4BF5-B0AA-7C5B6E71E1FD}" srcOrd="2" destOrd="0" presId="urn:microsoft.com/office/officeart/2005/8/layout/chevron1"/>
    <dgm:cxn modelId="{32756294-F62F-4684-B986-A76A52570BF2}" type="presParOf" srcId="{A2984218-7A26-47AC-B3D2-8B2EE7B93628}" destId="{B24931CE-493D-4429-963E-E79F9EC21208}" srcOrd="3" destOrd="0" presId="urn:microsoft.com/office/officeart/2005/8/layout/chevron1"/>
    <dgm:cxn modelId="{B995C626-8C99-440C-A242-70D81492456E}" type="presParOf" srcId="{A2984218-7A26-47AC-B3D2-8B2EE7B93628}" destId="{97FF95EE-5894-4436-88BC-EC21A82E5862}" srcOrd="4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34893CE-8DA2-4127-9DAB-EFF66CE7218F}" type="doc">
      <dgm:prSet loTypeId="urn:microsoft.com/office/officeart/2005/8/layout/chevron1" loCatId="process" qsTypeId="urn:microsoft.com/office/officeart/2005/8/quickstyle/3d2" qsCatId="3D" csTypeId="urn:microsoft.com/office/officeart/2005/8/colors/colorful5" csCatId="colorful" phldr="1"/>
      <dgm:spPr/>
    </dgm:pt>
    <dgm:pt modelId="{E250F791-3B33-47CC-8A72-338AFD768EB6}">
      <dgm:prSet phldrT="[텍스트]" custT="1"/>
      <dgm:spPr>
        <a:xfrm>
          <a:off x="0" y="0"/>
          <a:ext cx="3244200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모바일 단말 차원의 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단순 검사 기법</a:t>
          </a:r>
          <a:endParaRPr lang="en-US" altLang="ko-KR" sz="1500" b="1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8022BA40-45EE-42AE-BB21-DDE535DBC685}" type="par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6AEAFBC-BB9E-4A25-87F6-1445E81371D8}" type="sib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5ED1EB2-7CBF-4BA0-B379-677088FB96BB}">
      <dgm:prSet phldrT="[텍스트]" custT="1"/>
      <dgm:spPr>
        <a:xfrm>
          <a:off x="2929081" y="0"/>
          <a:ext cx="3154180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l" latinLnBrk="1"/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높은 </a:t>
          </a:r>
          <a:r>
            <a:rPr lang="ko-KR" altLang="en-US" sz="1300" b="1" dirty="0" err="1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오탐율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단말 컴퓨팅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자원 제한에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따른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검사에 한계</a:t>
          </a:r>
          <a:endParaRPr lang="en-US" altLang="ko-KR" sz="1300" b="1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1A28DBEB-2B8D-4DDE-B784-ACD9D5E1099D}" type="par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729E3459-A187-4BE2-9183-88687E111853}" type="sib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EE8063FB-A72C-4240-A38F-9F8C1F2A7449}">
      <dgm:prSet phldrT="[텍스트]" custT="1"/>
      <dgm:spPr>
        <a:xfrm>
          <a:off x="5753535" y="0"/>
          <a:ext cx="3154180" cy="1152128"/>
        </a:xfrm>
        <a:prstGeom prst="chevron">
          <a:avLst/>
        </a:prstGeom>
        <a:solidFill>
          <a:srgbClr val="FFFFFF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latinLnBrk="1"/>
          <a:r>
            <a:rPr lang="ko-KR" altLang="en-US" sz="1500" b="1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인메모리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클라우드 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기반 실시간 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대응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실시간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Symbol" panose="05050102010706020507" pitchFamily="18" charset="2"/>
            </a:rPr>
            <a:t></a:t>
          </a: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저비용 플랫폼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endParaRPr lang="en-US" altLang="ko-KR" sz="1500" b="1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E60722D0-3515-4645-B831-27C20CB09EEA}" type="par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82FF30C-0C11-4CCB-9C9F-C4F38566ABFD}" type="sib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2984218-7A26-47AC-B3D2-8B2EE7B93628}" type="pres">
      <dgm:prSet presAssocID="{B34893CE-8DA2-4127-9DAB-EFF66CE7218F}" presName="Name0" presStyleCnt="0">
        <dgm:presLayoutVars>
          <dgm:dir/>
          <dgm:animLvl val="lvl"/>
          <dgm:resizeHandles val="exact"/>
        </dgm:presLayoutVars>
      </dgm:prSet>
      <dgm:spPr/>
    </dgm:pt>
    <dgm:pt modelId="{DCE6F840-A945-44AE-BF67-D97684E28DDA}" type="pres">
      <dgm:prSet presAssocID="{E250F791-3B33-47CC-8A72-338AFD768EB6}" presName="parTxOnly" presStyleLbl="node1" presStyleIdx="0" presStyleCnt="3" custScaleX="102854" custLinFactNeighborX="-95" custLinFactNeighborY="918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131D9D-BB2E-4608-8F12-8932FE980802}" type="pres">
      <dgm:prSet presAssocID="{36AEAFBC-BB9E-4A25-87F6-1445E81371D8}" presName="parTxOnlySpace" presStyleCnt="0"/>
      <dgm:spPr/>
    </dgm:pt>
    <dgm:pt modelId="{010A5E3B-4A8F-4BF5-B0AA-7C5B6E71E1FD}" type="pres">
      <dgm:prSet presAssocID="{35ED1EB2-7CBF-4BA0-B379-677088FB96B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4931CE-493D-4429-963E-E79F9EC21208}" type="pres">
      <dgm:prSet presAssocID="{729E3459-A187-4BE2-9183-88687E111853}" presName="parTxOnlySpace" presStyleCnt="0"/>
      <dgm:spPr/>
    </dgm:pt>
    <dgm:pt modelId="{97FF95EE-5894-4436-88BC-EC21A82E5862}" type="pres">
      <dgm:prSet presAssocID="{EE8063FB-A72C-4240-A38F-9F8C1F2A7449}" presName="parTxOnly" presStyleLbl="node1" presStyleIdx="2" presStyleCnt="3" custLinFactNeighborX="-4536" custLinFactNeighborY="67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1DEB295-65E1-4668-A948-8C910FB9ECC0}" type="presOf" srcId="{B34893CE-8DA2-4127-9DAB-EFF66CE7218F}" destId="{A2984218-7A26-47AC-B3D2-8B2EE7B93628}" srcOrd="0" destOrd="0" presId="urn:microsoft.com/office/officeart/2005/8/layout/chevron1"/>
    <dgm:cxn modelId="{8A50448F-281A-4B54-8FFC-9ECBA1C6D3B7}" type="presOf" srcId="{35ED1EB2-7CBF-4BA0-B379-677088FB96BB}" destId="{010A5E3B-4A8F-4BF5-B0AA-7C5B6E71E1FD}" srcOrd="0" destOrd="0" presId="urn:microsoft.com/office/officeart/2005/8/layout/chevron1"/>
    <dgm:cxn modelId="{07794CF2-336A-4C06-9EAE-BDA0A83D1912}" srcId="{B34893CE-8DA2-4127-9DAB-EFF66CE7218F}" destId="{35ED1EB2-7CBF-4BA0-B379-677088FB96BB}" srcOrd="1" destOrd="0" parTransId="{1A28DBEB-2B8D-4DDE-B784-ACD9D5E1099D}" sibTransId="{729E3459-A187-4BE2-9183-88687E111853}"/>
    <dgm:cxn modelId="{DCAAF2B2-4B9B-4576-B809-901EBFFC5D0C}" type="presOf" srcId="{E250F791-3B33-47CC-8A72-338AFD768EB6}" destId="{DCE6F840-A945-44AE-BF67-D97684E28DDA}" srcOrd="0" destOrd="0" presId="urn:microsoft.com/office/officeart/2005/8/layout/chevron1"/>
    <dgm:cxn modelId="{4868F774-3CE8-4C12-B18F-C343BDE21730}" srcId="{B34893CE-8DA2-4127-9DAB-EFF66CE7218F}" destId="{EE8063FB-A72C-4240-A38F-9F8C1F2A7449}" srcOrd="2" destOrd="0" parTransId="{E60722D0-3515-4645-B831-27C20CB09EEA}" sibTransId="{A82FF30C-0C11-4CCB-9C9F-C4F38566ABFD}"/>
    <dgm:cxn modelId="{E7C3CB46-7891-416F-B650-1AEB2D48514F}" srcId="{B34893CE-8DA2-4127-9DAB-EFF66CE7218F}" destId="{E250F791-3B33-47CC-8A72-338AFD768EB6}" srcOrd="0" destOrd="0" parTransId="{8022BA40-45EE-42AE-BB21-DDE535DBC685}" sibTransId="{36AEAFBC-BB9E-4A25-87F6-1445E81371D8}"/>
    <dgm:cxn modelId="{1D2B454E-B23F-4819-9BA5-E37520F35CE4}" type="presOf" srcId="{EE8063FB-A72C-4240-A38F-9F8C1F2A7449}" destId="{97FF95EE-5894-4436-88BC-EC21A82E5862}" srcOrd="0" destOrd="0" presId="urn:microsoft.com/office/officeart/2005/8/layout/chevron1"/>
    <dgm:cxn modelId="{60615EEC-EF69-44BB-B9A6-05F1697C317A}" type="presParOf" srcId="{A2984218-7A26-47AC-B3D2-8B2EE7B93628}" destId="{DCE6F840-A945-44AE-BF67-D97684E28DDA}" srcOrd="0" destOrd="0" presId="urn:microsoft.com/office/officeart/2005/8/layout/chevron1"/>
    <dgm:cxn modelId="{0DD80ED2-895A-418C-8ACE-EFF6C4BE2B91}" type="presParOf" srcId="{A2984218-7A26-47AC-B3D2-8B2EE7B93628}" destId="{A0131D9D-BB2E-4608-8F12-8932FE980802}" srcOrd="1" destOrd="0" presId="urn:microsoft.com/office/officeart/2005/8/layout/chevron1"/>
    <dgm:cxn modelId="{CC3BD73A-6745-4725-A68E-DDC327EA4143}" type="presParOf" srcId="{A2984218-7A26-47AC-B3D2-8B2EE7B93628}" destId="{010A5E3B-4A8F-4BF5-B0AA-7C5B6E71E1FD}" srcOrd="2" destOrd="0" presId="urn:microsoft.com/office/officeart/2005/8/layout/chevron1"/>
    <dgm:cxn modelId="{F4215918-128E-432C-963E-C9642957058F}" type="presParOf" srcId="{A2984218-7A26-47AC-B3D2-8B2EE7B93628}" destId="{B24931CE-493D-4429-963E-E79F9EC21208}" srcOrd="3" destOrd="0" presId="urn:microsoft.com/office/officeart/2005/8/layout/chevron1"/>
    <dgm:cxn modelId="{F931376E-2284-401B-BB5B-563D13225235}" type="presParOf" srcId="{A2984218-7A26-47AC-B3D2-8B2EE7B93628}" destId="{97FF95EE-5894-4436-88BC-EC21A82E58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34893CE-8DA2-4127-9DAB-EFF66CE7218F}" type="doc">
      <dgm:prSet loTypeId="urn:microsoft.com/office/officeart/2005/8/layout/chevron1" loCatId="process" qsTypeId="urn:microsoft.com/office/officeart/2005/8/quickstyle/3d2" qsCatId="3D" csTypeId="urn:microsoft.com/office/officeart/2005/8/colors/colorful5" csCatId="colorful" phldr="1"/>
      <dgm:spPr/>
    </dgm:pt>
    <dgm:pt modelId="{E250F791-3B33-47CC-8A72-338AFD768EB6}">
      <dgm:prSet phldrT="[텍스트]" custT="1"/>
      <dgm:spPr>
        <a:xfrm>
          <a:off x="298" y="0"/>
          <a:ext cx="3244200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ctr" latinLnBrk="1"/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서로 독립적인 </a:t>
          </a:r>
          <a: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솔루션들</a:t>
          </a:r>
          <a:endParaRPr lang="ko-KR" altLang="en-US" sz="1500" b="1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8022BA40-45EE-42AE-BB21-DDE535DBC685}" type="par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6AEAFBC-BB9E-4A25-87F6-1445E81371D8}" type="sibTrans" cxnId="{E7C3CB46-7891-416F-B650-1AEB2D48514F}">
      <dgm:prSet/>
      <dgm:spPr/>
      <dgm:t>
        <a:bodyPr/>
        <a:lstStyle/>
        <a:p>
          <a:pPr latinLnBrk="1"/>
          <a:endParaRPr lang="ko-KR" altLang="en-US"/>
        </a:p>
      </dgm:t>
    </dgm:pt>
    <dgm:pt modelId="{35ED1EB2-7CBF-4BA0-B379-677088FB96BB}">
      <dgm:prSet phldrT="[텍스트]" custT="1"/>
      <dgm:spPr>
        <a:xfrm>
          <a:off x="2929081" y="0"/>
          <a:ext cx="3154180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l" latinLnBrk="1"/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실시간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정보 공유 부재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사후차단조치의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지연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중복 </a:t>
          </a:r>
          <a:r>
            <a:rPr lang="ko-KR" altLang="en-US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피해 발생 </a:t>
          </a:r>
          <a:endParaRPr lang="en-US" altLang="ko-KR" sz="1300" b="1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1A28DBEB-2B8D-4DDE-B784-ACD9D5E1099D}" type="par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729E3459-A187-4BE2-9183-88687E111853}" type="sibTrans" cxnId="{07794CF2-336A-4C06-9EAE-BDA0A83D1912}">
      <dgm:prSet/>
      <dgm:spPr/>
      <dgm:t>
        <a:bodyPr/>
        <a:lstStyle/>
        <a:p>
          <a:pPr latinLnBrk="1"/>
          <a:endParaRPr lang="ko-KR" altLang="en-US"/>
        </a:p>
      </dgm:t>
    </dgm:pt>
    <dgm:pt modelId="{EE8063FB-A72C-4240-A38F-9F8C1F2A7449}">
      <dgm:prSet phldrT="[텍스트]" custT="1"/>
      <dgm:spPr>
        <a:xfrm>
          <a:off x="5767843" y="0"/>
          <a:ext cx="3154180" cy="1152128"/>
        </a:xfrm>
        <a:prstGeom prst="chevron">
          <a:avLst/>
        </a:prstGeom>
        <a:solidFill>
          <a:srgbClr val="43969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gm:spPr>
      <dgm:t>
        <a:bodyPr/>
        <a:lstStyle/>
        <a:p>
          <a:pPr algn="ctr" latinLnBrk="1"/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User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간 실시간 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정보 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 공유 및 타 기관</a:t>
          </a:r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솔루션과 정보 공유체계 확보    </a:t>
          </a:r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초당 </a:t>
          </a:r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1K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</a:t>
          </a:r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메시지 처리</a:t>
          </a:r>
          <a:r>
            <a:rPr lang="en-US" altLang="ko-KR" sz="15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endParaRPr lang="en-US" altLang="ko-KR" sz="1500" b="1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E60722D0-3515-4645-B831-27C20CB09EEA}" type="par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82FF30C-0C11-4CCB-9C9F-C4F38566ABFD}" type="sibTrans" cxnId="{4868F774-3CE8-4C12-B18F-C343BDE21730}">
      <dgm:prSet/>
      <dgm:spPr/>
      <dgm:t>
        <a:bodyPr/>
        <a:lstStyle/>
        <a:p>
          <a:pPr latinLnBrk="1"/>
          <a:endParaRPr lang="ko-KR" altLang="en-US"/>
        </a:p>
      </dgm:t>
    </dgm:pt>
    <dgm:pt modelId="{A2984218-7A26-47AC-B3D2-8B2EE7B93628}" type="pres">
      <dgm:prSet presAssocID="{B34893CE-8DA2-4127-9DAB-EFF66CE7218F}" presName="Name0" presStyleCnt="0">
        <dgm:presLayoutVars>
          <dgm:dir/>
          <dgm:animLvl val="lvl"/>
          <dgm:resizeHandles val="exact"/>
        </dgm:presLayoutVars>
      </dgm:prSet>
      <dgm:spPr/>
    </dgm:pt>
    <dgm:pt modelId="{DCE6F840-A945-44AE-BF67-D97684E28DDA}" type="pres">
      <dgm:prSet presAssocID="{E250F791-3B33-47CC-8A72-338AFD768EB6}" presName="parTxOnly" presStyleLbl="node1" presStyleIdx="0" presStyleCnt="3" custScaleX="102854" custLinFactNeighborY="625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0131D9D-BB2E-4608-8F12-8932FE980802}" type="pres">
      <dgm:prSet presAssocID="{36AEAFBC-BB9E-4A25-87F6-1445E81371D8}" presName="parTxOnlySpace" presStyleCnt="0"/>
      <dgm:spPr/>
    </dgm:pt>
    <dgm:pt modelId="{010A5E3B-4A8F-4BF5-B0AA-7C5B6E71E1FD}" type="pres">
      <dgm:prSet presAssocID="{35ED1EB2-7CBF-4BA0-B379-677088FB96B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24931CE-493D-4429-963E-E79F9EC21208}" type="pres">
      <dgm:prSet presAssocID="{729E3459-A187-4BE2-9183-88687E111853}" presName="parTxOnlySpace" presStyleCnt="0"/>
      <dgm:spPr/>
    </dgm:pt>
    <dgm:pt modelId="{97FF95EE-5894-4436-88BC-EC21A82E5862}" type="pres">
      <dgm:prSet presAssocID="{EE8063FB-A72C-4240-A38F-9F8C1F2A744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C6C8A23C-6A1F-41EE-BFFD-BB2B2D2D55AE}" type="presOf" srcId="{B34893CE-8DA2-4127-9DAB-EFF66CE7218F}" destId="{A2984218-7A26-47AC-B3D2-8B2EE7B93628}" srcOrd="0" destOrd="0" presId="urn:microsoft.com/office/officeart/2005/8/layout/chevron1"/>
    <dgm:cxn modelId="{F356C584-7745-41EF-A48A-25342E5C633B}" type="presOf" srcId="{EE8063FB-A72C-4240-A38F-9F8C1F2A7449}" destId="{97FF95EE-5894-4436-88BC-EC21A82E5862}" srcOrd="0" destOrd="0" presId="urn:microsoft.com/office/officeart/2005/8/layout/chevron1"/>
    <dgm:cxn modelId="{07794CF2-336A-4C06-9EAE-BDA0A83D1912}" srcId="{B34893CE-8DA2-4127-9DAB-EFF66CE7218F}" destId="{35ED1EB2-7CBF-4BA0-B379-677088FB96BB}" srcOrd="1" destOrd="0" parTransId="{1A28DBEB-2B8D-4DDE-B784-ACD9D5E1099D}" sibTransId="{729E3459-A187-4BE2-9183-88687E111853}"/>
    <dgm:cxn modelId="{9A7561ED-3F74-4433-9EFE-D3CDC21A524C}" type="presOf" srcId="{35ED1EB2-7CBF-4BA0-B379-677088FB96BB}" destId="{010A5E3B-4A8F-4BF5-B0AA-7C5B6E71E1FD}" srcOrd="0" destOrd="0" presId="urn:microsoft.com/office/officeart/2005/8/layout/chevron1"/>
    <dgm:cxn modelId="{6FB0D4AE-23D5-4F0D-A11A-1B532313CD80}" type="presOf" srcId="{E250F791-3B33-47CC-8A72-338AFD768EB6}" destId="{DCE6F840-A945-44AE-BF67-D97684E28DDA}" srcOrd="0" destOrd="0" presId="urn:microsoft.com/office/officeart/2005/8/layout/chevron1"/>
    <dgm:cxn modelId="{4868F774-3CE8-4C12-B18F-C343BDE21730}" srcId="{B34893CE-8DA2-4127-9DAB-EFF66CE7218F}" destId="{EE8063FB-A72C-4240-A38F-9F8C1F2A7449}" srcOrd="2" destOrd="0" parTransId="{E60722D0-3515-4645-B831-27C20CB09EEA}" sibTransId="{A82FF30C-0C11-4CCB-9C9F-C4F38566ABFD}"/>
    <dgm:cxn modelId="{E7C3CB46-7891-416F-B650-1AEB2D48514F}" srcId="{B34893CE-8DA2-4127-9DAB-EFF66CE7218F}" destId="{E250F791-3B33-47CC-8A72-338AFD768EB6}" srcOrd="0" destOrd="0" parTransId="{8022BA40-45EE-42AE-BB21-DDE535DBC685}" sibTransId="{36AEAFBC-BB9E-4A25-87F6-1445E81371D8}"/>
    <dgm:cxn modelId="{1500F45B-3080-47A1-BE21-6E48B799C6F5}" type="presParOf" srcId="{A2984218-7A26-47AC-B3D2-8B2EE7B93628}" destId="{DCE6F840-A945-44AE-BF67-D97684E28DDA}" srcOrd="0" destOrd="0" presId="urn:microsoft.com/office/officeart/2005/8/layout/chevron1"/>
    <dgm:cxn modelId="{743BBD5F-0379-4594-A3D3-548B8928F617}" type="presParOf" srcId="{A2984218-7A26-47AC-B3D2-8B2EE7B93628}" destId="{A0131D9D-BB2E-4608-8F12-8932FE980802}" srcOrd="1" destOrd="0" presId="urn:microsoft.com/office/officeart/2005/8/layout/chevron1"/>
    <dgm:cxn modelId="{B3BD9A43-173E-408A-9BBA-438F5F81864A}" type="presParOf" srcId="{A2984218-7A26-47AC-B3D2-8B2EE7B93628}" destId="{010A5E3B-4A8F-4BF5-B0AA-7C5B6E71E1FD}" srcOrd="2" destOrd="0" presId="urn:microsoft.com/office/officeart/2005/8/layout/chevron1"/>
    <dgm:cxn modelId="{2BEC1103-7B3B-4E68-956C-3E57F80EB943}" type="presParOf" srcId="{A2984218-7A26-47AC-B3D2-8B2EE7B93628}" destId="{B24931CE-493D-4429-963E-E79F9EC21208}" srcOrd="3" destOrd="0" presId="urn:microsoft.com/office/officeart/2005/8/layout/chevron1"/>
    <dgm:cxn modelId="{328C7BE1-048E-4088-9508-83D04587B761}" type="presParOf" srcId="{A2984218-7A26-47AC-B3D2-8B2EE7B93628}" destId="{97FF95EE-5894-4436-88BC-EC21A82E586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B5BE430-A3B2-4E1B-8B35-27B21388D23C}" type="doc">
      <dgm:prSet loTypeId="urn:microsoft.com/office/officeart/2005/8/layout/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pPr latinLnBrk="1"/>
          <a:endParaRPr lang="ko-KR" altLang="en-US"/>
        </a:p>
      </dgm:t>
    </dgm:pt>
    <dgm:pt modelId="{46A12B21-D578-49C9-B6FA-E31C038E4CB3}">
      <dgm:prSet phldrT="[텍스트]" custT="1"/>
      <dgm:spPr>
        <a:xfrm>
          <a:off x="408529" y="0"/>
          <a:ext cx="5930329" cy="304231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 latinLnBrk="1"/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대량의</a:t>
          </a:r>
          <a:r>
            <a:rPr lang="en-US" altLang="ko-KR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문자 수 대비 </a:t>
          </a:r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스미싱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멀웨어의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종류는 소수</a:t>
          </a:r>
          <a:endParaRPr lang="ko-KR" altLang="en-US" sz="1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10A3761A-D5B7-4AAF-BD5D-93B52C18ECCC}" type="parTrans" cxnId="{18B5E5E6-DE3B-440C-9223-03C2EA9251A6}">
      <dgm:prSet/>
      <dgm:spPr/>
      <dgm:t>
        <a:bodyPr/>
        <a:lstStyle/>
        <a:p>
          <a:pPr latinLnBrk="1"/>
          <a:endParaRPr lang="ko-KR" altLang="en-US"/>
        </a:p>
      </dgm:t>
    </dgm:pt>
    <dgm:pt modelId="{5486E0B8-3CE5-4571-A09E-404FAC53A4EC}" type="sibTrans" cxnId="{18B5E5E6-DE3B-440C-9223-03C2EA9251A6}">
      <dgm:prSet/>
      <dgm:spPr/>
      <dgm:t>
        <a:bodyPr/>
        <a:lstStyle/>
        <a:p>
          <a:pPr latinLnBrk="1"/>
          <a:endParaRPr lang="ko-KR" altLang="en-US"/>
        </a:p>
      </dgm:t>
    </dgm:pt>
    <dgm:pt modelId="{9A6640B4-FF68-4D2E-A88D-C7A9C2939013}">
      <dgm:prSet phldrT="[텍스트]" custT="1"/>
      <dgm:spPr>
        <a:xfrm>
          <a:off x="432767" y="3091061"/>
          <a:ext cx="7557608" cy="312299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gm:spPr>
      <dgm:t>
        <a:bodyPr/>
        <a:lstStyle/>
        <a:p>
          <a:pPr latinLnBrk="1"/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기존 악성 </a:t>
          </a:r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앱의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변종</a:t>
          </a:r>
          <a:r>
            <a:rPr lang="en-US" altLang="ko-KR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, </a:t>
          </a:r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리패키징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앱인</a:t>
          </a:r>
          <a:r>
            <a:rPr lang="ko-KR" altLang="en-US" sz="1800" b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경우가 대다수</a:t>
          </a:r>
          <a:endParaRPr lang="ko-KR" altLang="en-US" sz="1800" b="1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gm:t>
    </dgm:pt>
    <dgm:pt modelId="{B92CA80E-B811-4EC8-A82B-549E158E7C67}" type="parTrans" cxnId="{A4D723DA-CD23-4E79-AF40-B2D4A61AF9A1}">
      <dgm:prSet/>
      <dgm:spPr/>
      <dgm:t>
        <a:bodyPr/>
        <a:lstStyle/>
        <a:p>
          <a:pPr latinLnBrk="1"/>
          <a:endParaRPr lang="ko-KR" altLang="en-US"/>
        </a:p>
      </dgm:t>
    </dgm:pt>
    <dgm:pt modelId="{8E2130D3-8E85-459D-848C-2F106BF405C0}" type="sibTrans" cxnId="{A4D723DA-CD23-4E79-AF40-B2D4A61AF9A1}">
      <dgm:prSet/>
      <dgm:spPr/>
      <dgm:t>
        <a:bodyPr/>
        <a:lstStyle/>
        <a:p>
          <a:pPr latinLnBrk="1"/>
          <a:endParaRPr lang="ko-KR" altLang="en-US"/>
        </a:p>
      </dgm:t>
    </dgm:pt>
    <dgm:pt modelId="{534EB633-7DBA-4956-9B5A-3DC96487CC8F}">
      <dgm:prSet/>
      <dgm:spPr>
        <a:xfrm>
          <a:off x="0" y="18444"/>
          <a:ext cx="8473425" cy="3062321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2420FEF1-23BF-4BCF-AFE6-001C79D59C74}" type="parTrans" cxnId="{2AA070BB-C898-4439-808F-DFB1B714EADF}">
      <dgm:prSet/>
      <dgm:spPr/>
      <dgm:t>
        <a:bodyPr/>
        <a:lstStyle/>
        <a:p>
          <a:pPr latinLnBrk="1"/>
          <a:endParaRPr lang="ko-KR" altLang="en-US"/>
        </a:p>
      </dgm:t>
    </dgm:pt>
    <dgm:pt modelId="{C95F7D52-BD4A-42E6-BE76-E01D3B45ACB2}" type="sibTrans" cxnId="{2AA070BB-C898-4439-808F-DFB1B714EADF}">
      <dgm:prSet/>
      <dgm:spPr/>
      <dgm:t>
        <a:bodyPr/>
        <a:lstStyle/>
        <a:p>
          <a:pPr latinLnBrk="1"/>
          <a:endParaRPr lang="ko-KR" altLang="en-US"/>
        </a:p>
      </dgm:t>
    </dgm:pt>
    <dgm:pt modelId="{DDDFE10D-1AAD-44AC-B3D0-8E355129E79A}">
      <dgm:prSet/>
      <dgm:spPr>
        <a:xfrm>
          <a:off x="0" y="18444"/>
          <a:ext cx="8473425" cy="3062321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56112811-DC41-4548-914C-241B58FEE17F}" type="parTrans" cxnId="{6172FE00-CDB2-48CE-ACB5-6923EAEB7FAE}">
      <dgm:prSet/>
      <dgm:spPr/>
      <dgm:t>
        <a:bodyPr/>
        <a:lstStyle/>
        <a:p>
          <a:pPr latinLnBrk="1"/>
          <a:endParaRPr lang="ko-KR" altLang="en-US"/>
        </a:p>
      </dgm:t>
    </dgm:pt>
    <dgm:pt modelId="{205C6FB6-5109-48B3-BDFA-6992BD094CCA}" type="sibTrans" cxnId="{6172FE00-CDB2-48CE-ACB5-6923EAEB7FAE}">
      <dgm:prSet/>
      <dgm:spPr/>
      <dgm:t>
        <a:bodyPr/>
        <a:lstStyle/>
        <a:p>
          <a:pPr latinLnBrk="1"/>
          <a:endParaRPr lang="ko-KR" altLang="en-US"/>
        </a:p>
      </dgm:t>
    </dgm:pt>
    <dgm:pt modelId="{7EB1D568-F349-43F5-972B-143A21CB599B}">
      <dgm:prSet/>
      <dgm:spPr>
        <a:xfrm>
          <a:off x="0" y="18444"/>
          <a:ext cx="8473425" cy="3062321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endParaRPr lang="ko-KR" altLang="en-US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gm:t>
    </dgm:pt>
    <dgm:pt modelId="{A53FF44C-1845-4048-A8DA-1373FF0A8234}" type="parTrans" cxnId="{FA6C7CFD-1F57-4270-8024-BC2C43FFA322}">
      <dgm:prSet/>
      <dgm:spPr/>
      <dgm:t>
        <a:bodyPr/>
        <a:lstStyle/>
        <a:p>
          <a:pPr latinLnBrk="1"/>
          <a:endParaRPr lang="ko-KR" altLang="en-US"/>
        </a:p>
      </dgm:t>
    </dgm:pt>
    <dgm:pt modelId="{F5AE28D2-EFA8-40A6-8B0C-00AF37C1A647}" type="sibTrans" cxnId="{FA6C7CFD-1F57-4270-8024-BC2C43FFA322}">
      <dgm:prSet/>
      <dgm:spPr/>
      <dgm:t>
        <a:bodyPr/>
        <a:lstStyle/>
        <a:p>
          <a:pPr latinLnBrk="1"/>
          <a:endParaRPr lang="ko-KR" altLang="en-US"/>
        </a:p>
      </dgm:t>
    </dgm:pt>
    <dgm:pt modelId="{60841E44-F6A5-4D83-8BC9-A383D7B182C4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스미싱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멀웨어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유형 분석</a:t>
          </a:r>
          <a:endParaRPr lang="ko-KR" altLang="en-US" sz="18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32224FB8-66AE-4C2A-AA03-FE1FB45D92BB}" type="parTrans" cxnId="{8A71B121-C200-47E2-9EBD-59797E007BC2}">
      <dgm:prSet/>
      <dgm:spPr/>
      <dgm:t>
        <a:bodyPr/>
        <a:lstStyle/>
        <a:p>
          <a:pPr latinLnBrk="1"/>
          <a:endParaRPr lang="ko-KR" altLang="en-US"/>
        </a:p>
      </dgm:t>
    </dgm:pt>
    <dgm:pt modelId="{34CBDA95-3C1A-4A5F-897E-6E13143F032B}" type="sibTrans" cxnId="{8A71B121-C200-47E2-9EBD-59797E007BC2}">
      <dgm:prSet/>
      <dgm:spPr/>
      <dgm:t>
        <a:bodyPr/>
        <a:lstStyle/>
        <a:p>
          <a:pPr latinLnBrk="1"/>
          <a:endParaRPr lang="ko-KR" altLang="en-US"/>
        </a:p>
      </dgm:t>
    </dgm:pt>
    <dgm:pt modelId="{B97C1E6E-B6F4-4314-B92A-3D8873896C36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t"/>
        <a:lstStyle/>
        <a:p>
          <a:pPr latinLnBrk="1"/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스미싱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멀웨어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:  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매우 가변적인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컨텐츠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(SMS/MMS 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및  단축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URL 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등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를  활용하여 전달</a:t>
          </a:r>
          <a:endParaRPr lang="ko-KR" altLang="en-US" sz="14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04CC4A28-E048-41E3-9943-A21CC603C082}" type="sibTrans" cxnId="{B4765BC9-A4F0-44F2-B162-7AD4C854B640}">
      <dgm:prSet/>
      <dgm:spPr/>
      <dgm:t>
        <a:bodyPr/>
        <a:lstStyle/>
        <a:p>
          <a:pPr latinLnBrk="1"/>
          <a:endParaRPr lang="ko-KR" altLang="en-US"/>
        </a:p>
      </dgm:t>
    </dgm:pt>
    <dgm:pt modelId="{3DA0D781-7693-4034-97A4-2D9429BEE5D0}" type="parTrans" cxnId="{B4765BC9-A4F0-44F2-B162-7AD4C854B640}">
      <dgm:prSet/>
      <dgm:spPr/>
      <dgm:t>
        <a:bodyPr/>
        <a:lstStyle/>
        <a:p>
          <a:pPr latinLnBrk="1"/>
          <a:endParaRPr lang="ko-KR" altLang="en-US"/>
        </a:p>
      </dgm:t>
    </dgm:pt>
    <dgm:pt modelId="{E06ECF59-F1EF-447E-897C-A9EE8198A2EC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t"/>
        <a:lstStyle/>
        <a:p>
          <a:pPr latinLnBrk="1"/>
          <a:endParaRPr lang="ko-KR" altLang="en-US" sz="14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3F53C10-BD31-4702-9150-7C660BC38071}" type="parTrans" cxnId="{00D8BD60-5F97-4F20-BC2E-42D6B5A3C962}">
      <dgm:prSet/>
      <dgm:spPr/>
      <dgm:t>
        <a:bodyPr/>
        <a:lstStyle/>
        <a:p>
          <a:pPr latinLnBrk="1"/>
          <a:endParaRPr lang="ko-KR" altLang="en-US"/>
        </a:p>
      </dgm:t>
    </dgm:pt>
    <dgm:pt modelId="{804CF21C-F03E-49CD-B91D-7C8BB12BA9B5}" type="sibTrans" cxnId="{00D8BD60-5F97-4F20-BC2E-42D6B5A3C962}">
      <dgm:prSet/>
      <dgm:spPr/>
      <dgm:t>
        <a:bodyPr/>
        <a:lstStyle/>
        <a:p>
          <a:pPr latinLnBrk="1"/>
          <a:endParaRPr lang="ko-KR" altLang="en-US"/>
        </a:p>
      </dgm:t>
    </dgm:pt>
    <dgm:pt modelId="{08D634EB-749E-4145-BA5A-EDE50553E64A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t"/>
        <a:lstStyle/>
        <a:p>
          <a:pPr latinLnBrk="1"/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안드로이드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운영체제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 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어플리케이션  특성에 따라 변종 제작이 매우 용이</a:t>
          </a:r>
          <a:endParaRPr lang="ko-KR" altLang="en-US" sz="14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AABF39DE-B3BE-400C-9CC9-12A36C446CA0}" type="parTrans" cxnId="{39E54084-A3DB-4346-A59B-272CA421070D}">
      <dgm:prSet/>
      <dgm:spPr/>
      <dgm:t>
        <a:bodyPr/>
        <a:lstStyle/>
        <a:p>
          <a:pPr latinLnBrk="1"/>
          <a:endParaRPr lang="ko-KR" altLang="en-US"/>
        </a:p>
      </dgm:t>
    </dgm:pt>
    <dgm:pt modelId="{211A82BB-3517-4D41-8C95-BD0F4BCE7B67}" type="sibTrans" cxnId="{39E54084-A3DB-4346-A59B-272CA421070D}">
      <dgm:prSet/>
      <dgm:spPr/>
      <dgm:t>
        <a:bodyPr/>
        <a:lstStyle/>
        <a:p>
          <a:pPr latinLnBrk="1"/>
          <a:endParaRPr lang="ko-KR" altLang="en-US"/>
        </a:p>
      </dgm:t>
    </dgm:pt>
    <dgm:pt modelId="{C648CBB4-4452-46F4-A8AB-8DC2DD7B2F74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t"/>
        <a:lstStyle/>
        <a:p>
          <a:pPr latinLnBrk="1"/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기존 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악성 </a:t>
          </a:r>
          <a:r>
            <a:rPr lang="ko-KR" altLang="en-US" sz="18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앱과의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유사도에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따른 악성 </a:t>
          </a:r>
          <a:r>
            <a:rPr lang="ko-KR" altLang="en-US" sz="18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8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감지  </a:t>
          </a:r>
          <a:endParaRPr lang="ko-KR" altLang="en-US" sz="18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C6ADF4F2-3267-4CD5-B28C-AA106EC7BC77}" type="sibTrans" cxnId="{B97B2FC4-F4DD-41F5-A8B2-8BB0C587DA3E}">
      <dgm:prSet/>
      <dgm:spPr/>
      <dgm:t>
        <a:bodyPr/>
        <a:lstStyle/>
        <a:p>
          <a:pPr latinLnBrk="1"/>
          <a:endParaRPr lang="ko-KR" altLang="en-US"/>
        </a:p>
      </dgm:t>
    </dgm:pt>
    <dgm:pt modelId="{B78D3675-0B66-467D-B937-157EB6A982B7}" type="parTrans" cxnId="{B97B2FC4-F4DD-41F5-A8B2-8BB0C587DA3E}">
      <dgm:prSet/>
      <dgm:spPr/>
      <dgm:t>
        <a:bodyPr/>
        <a:lstStyle/>
        <a:p>
          <a:pPr latinLnBrk="1"/>
          <a:endParaRPr lang="ko-KR" altLang="en-US"/>
        </a:p>
      </dgm:t>
    </dgm:pt>
    <dgm:pt modelId="{26C25198-4153-4857-9903-56AB50A94299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 anchor="t"/>
        <a:lstStyle/>
        <a:p>
          <a:pPr latinLnBrk="1"/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빠르게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재생성되는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악성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여부 우선 감지</a:t>
          </a:r>
          <a:endParaRPr lang="ko-KR" altLang="en-US" sz="14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B04CA916-C7AD-4AA2-9176-8B482BEBE8B1}" type="parTrans" cxnId="{042CB356-043C-446D-82E0-5D449FD7EAAA}">
      <dgm:prSet/>
      <dgm:spPr/>
      <dgm:t>
        <a:bodyPr/>
        <a:lstStyle/>
        <a:p>
          <a:pPr latinLnBrk="1"/>
          <a:endParaRPr lang="ko-KR" altLang="en-US"/>
        </a:p>
      </dgm:t>
    </dgm:pt>
    <dgm:pt modelId="{6F55E032-5E0A-4233-BC8D-2687CAC66F77}" type="sibTrans" cxnId="{042CB356-043C-446D-82E0-5D449FD7EAAA}">
      <dgm:prSet/>
      <dgm:spPr/>
      <dgm:t>
        <a:bodyPr/>
        <a:lstStyle/>
        <a:p>
          <a:pPr latinLnBrk="1"/>
          <a:endParaRPr lang="ko-KR" altLang="en-US"/>
        </a:p>
      </dgm:t>
    </dgm:pt>
    <dgm:pt modelId="{354CE8A7-C369-4848-BCFB-70E912983720}">
      <dgm:prSet custT="1"/>
      <dgm:spPr>
        <a:xfrm>
          <a:off x="0" y="3144473"/>
          <a:ext cx="8473425" cy="2619949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pPr latinLnBrk="1"/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기존 악성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앱의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변종인지</a:t>
          </a:r>
          <a:r>
            <a:rPr lang="en-US" altLang="ko-KR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정상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앱의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리패키징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앱인지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분석하여 악성 </a:t>
          </a:r>
          <a:r>
            <a:rPr lang="ko-KR" altLang="en-US" sz="1400" b="1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앱을</a:t>
          </a:r>
          <a:r>
            <a:rPr lang="ko-KR" altLang="en-US" sz="1400" b="1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감지</a:t>
          </a:r>
          <a:endParaRPr lang="ko-KR" altLang="en-US" sz="1400" b="1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gm:t>
    </dgm:pt>
    <dgm:pt modelId="{5D518048-E0D6-40D5-A7A7-A0561052C0A9}" type="parTrans" cxnId="{F3217BFC-CE63-40D8-B03D-50079AB6C625}">
      <dgm:prSet/>
      <dgm:spPr/>
      <dgm:t>
        <a:bodyPr/>
        <a:lstStyle/>
        <a:p>
          <a:pPr latinLnBrk="1"/>
          <a:endParaRPr lang="ko-KR" altLang="en-US"/>
        </a:p>
      </dgm:t>
    </dgm:pt>
    <dgm:pt modelId="{34554328-34AF-42D0-BF9D-17B17164DC04}" type="sibTrans" cxnId="{F3217BFC-CE63-40D8-B03D-50079AB6C625}">
      <dgm:prSet/>
      <dgm:spPr/>
      <dgm:t>
        <a:bodyPr/>
        <a:lstStyle/>
        <a:p>
          <a:pPr latinLnBrk="1"/>
          <a:endParaRPr lang="ko-KR" altLang="en-US"/>
        </a:p>
      </dgm:t>
    </dgm:pt>
    <dgm:pt modelId="{BB341EBD-5A37-4942-905C-0A1D4A849FC0}" type="pres">
      <dgm:prSet presAssocID="{5B5BE430-A3B2-4E1B-8B35-27B21388D23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3FEBB65-F036-4365-B2C4-C0CA8EBD4CB1}" type="pres">
      <dgm:prSet presAssocID="{46A12B21-D578-49C9-B6FA-E31C038E4CB3}" presName="parentLin" presStyleCnt="0"/>
      <dgm:spPr/>
    </dgm:pt>
    <dgm:pt modelId="{EE821FE5-1DDA-459A-B5A2-810368C51B49}" type="pres">
      <dgm:prSet presAssocID="{46A12B21-D578-49C9-B6FA-E31C038E4CB3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C14F622D-1723-443D-A557-69535FB0D55A}" type="pres">
      <dgm:prSet presAssocID="{46A12B21-D578-49C9-B6FA-E31C038E4CB3}" presName="parentText" presStyleLbl="node1" presStyleIdx="0" presStyleCnt="2" custScaleX="99982" custScaleY="36807" custLinFactNeighborX="-3574" custLinFactNeighborY="-18341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9DC941E-0BD3-4B8B-969A-6A54678C7F34}" type="pres">
      <dgm:prSet presAssocID="{46A12B21-D578-49C9-B6FA-E31C038E4CB3}" presName="negativeSpace" presStyleCnt="0"/>
      <dgm:spPr/>
    </dgm:pt>
    <dgm:pt modelId="{E0520D0D-15BE-48CA-A7FA-7CC8B7FAEA38}" type="pres">
      <dgm:prSet presAssocID="{46A12B21-D578-49C9-B6FA-E31C038E4CB3}" presName="childText" presStyleLbl="conFgAcc1" presStyleIdx="0" presStyleCnt="2" custScaleY="115734" custLinFactNeighborX="572" custLinFactNeighborY="-892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61AA58-1C47-4AD7-877D-818FE89EACA4}" type="pres">
      <dgm:prSet presAssocID="{5486E0B8-3CE5-4571-A09E-404FAC53A4EC}" presName="spaceBetweenRectangles" presStyleCnt="0"/>
      <dgm:spPr/>
    </dgm:pt>
    <dgm:pt modelId="{64361DC9-F262-4945-95AC-B7A32672DB4C}" type="pres">
      <dgm:prSet presAssocID="{9A6640B4-FF68-4D2E-A88D-C7A9C2939013}" presName="parentLin" presStyleCnt="0"/>
      <dgm:spPr/>
    </dgm:pt>
    <dgm:pt modelId="{9E5DBF20-1B45-4AB2-94FC-1867114E1A1A}" type="pres">
      <dgm:prSet presAssocID="{9A6640B4-FF68-4D2E-A88D-C7A9C2939013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0FA35225-D5D0-4610-9E9A-DB29B00137BB}" type="pres">
      <dgm:prSet presAssocID="{9A6640B4-FF68-4D2E-A88D-C7A9C2939013}" presName="parentText" presStyleLbl="node1" presStyleIdx="1" presStyleCnt="2" custScaleX="127417" custScaleY="37783" custLinFactNeighborX="2147" custLinFactNeighborY="-1867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D8F9724-4830-49B1-9E0F-3FDF0DF62BBE}" type="pres">
      <dgm:prSet presAssocID="{9A6640B4-FF68-4D2E-A88D-C7A9C2939013}" presName="negativeSpace" presStyleCnt="0"/>
      <dgm:spPr/>
    </dgm:pt>
    <dgm:pt modelId="{607FE91C-BFD4-4AD5-BF3E-A0515A197D9D}" type="pres">
      <dgm:prSet presAssocID="{9A6640B4-FF68-4D2E-A88D-C7A9C2939013}" presName="childText" presStyleLbl="conFgAcc1" presStyleIdx="1" presStyleCnt="2" custScaleY="9282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3217BFC-CE63-40D8-B03D-50079AB6C625}" srcId="{C648CBB4-4452-46F4-A8AB-8DC2DD7B2F74}" destId="{354CE8A7-C369-4848-BCFB-70E912983720}" srcOrd="1" destOrd="0" parTransId="{5D518048-E0D6-40D5-A7A7-A0561052C0A9}" sibTransId="{34554328-34AF-42D0-BF9D-17B17164DC04}"/>
    <dgm:cxn modelId="{C4BD2CFF-AE59-4D60-A61F-779458DDBF68}" type="presOf" srcId="{9A6640B4-FF68-4D2E-A88D-C7A9C2939013}" destId="{0FA35225-D5D0-4610-9E9A-DB29B00137BB}" srcOrd="1" destOrd="0" presId="urn:microsoft.com/office/officeart/2005/8/layout/list1"/>
    <dgm:cxn modelId="{042CB356-043C-446D-82E0-5D449FD7EAAA}" srcId="{C648CBB4-4452-46F4-A8AB-8DC2DD7B2F74}" destId="{26C25198-4153-4857-9903-56AB50A94299}" srcOrd="0" destOrd="0" parTransId="{B04CA916-C7AD-4AA2-9176-8B482BEBE8B1}" sibTransId="{6F55E032-5E0A-4233-BC8D-2687CAC66F77}"/>
    <dgm:cxn modelId="{18B5E5E6-DE3B-440C-9223-03C2EA9251A6}" srcId="{5B5BE430-A3B2-4E1B-8B35-27B21388D23C}" destId="{46A12B21-D578-49C9-B6FA-E31C038E4CB3}" srcOrd="0" destOrd="0" parTransId="{10A3761A-D5B7-4AAF-BD5D-93B52C18ECCC}" sibTransId="{5486E0B8-3CE5-4571-A09E-404FAC53A4EC}"/>
    <dgm:cxn modelId="{03E009E2-4A5C-4D26-A71B-DB96FCAFE3D9}" type="presOf" srcId="{C648CBB4-4452-46F4-A8AB-8DC2DD7B2F74}" destId="{607FE91C-BFD4-4AD5-BF3E-A0515A197D9D}" srcOrd="0" destOrd="4" presId="urn:microsoft.com/office/officeart/2005/8/layout/list1"/>
    <dgm:cxn modelId="{C9DBB067-EA44-485F-B7D2-829CE49BEED4}" type="presOf" srcId="{354CE8A7-C369-4848-BCFB-70E912983720}" destId="{607FE91C-BFD4-4AD5-BF3E-A0515A197D9D}" srcOrd="0" destOrd="6" presId="urn:microsoft.com/office/officeart/2005/8/layout/list1"/>
    <dgm:cxn modelId="{2AA070BB-C898-4439-808F-DFB1B714EADF}" srcId="{46A12B21-D578-49C9-B6FA-E31C038E4CB3}" destId="{534EB633-7DBA-4956-9B5A-3DC96487CC8F}" srcOrd="1" destOrd="0" parTransId="{2420FEF1-23BF-4BCF-AFE6-001C79D59C74}" sibTransId="{C95F7D52-BD4A-42E6-BE76-E01D3B45ACB2}"/>
    <dgm:cxn modelId="{37D52DCE-3A3A-4159-91AB-5B380C619339}" type="presOf" srcId="{46A12B21-D578-49C9-B6FA-E31C038E4CB3}" destId="{EE821FE5-1DDA-459A-B5A2-810368C51B49}" srcOrd="0" destOrd="0" presId="urn:microsoft.com/office/officeart/2005/8/layout/list1"/>
    <dgm:cxn modelId="{E062DA2B-CB06-4380-80CA-B211C0B89F62}" type="presOf" srcId="{9A6640B4-FF68-4D2E-A88D-C7A9C2939013}" destId="{9E5DBF20-1B45-4AB2-94FC-1867114E1A1A}" srcOrd="0" destOrd="0" presId="urn:microsoft.com/office/officeart/2005/8/layout/list1"/>
    <dgm:cxn modelId="{8A71B121-C200-47E2-9EBD-59797E007BC2}" srcId="{9A6640B4-FF68-4D2E-A88D-C7A9C2939013}" destId="{60841E44-F6A5-4D83-8BC9-A383D7B182C4}" srcOrd="0" destOrd="0" parTransId="{32224FB8-66AE-4C2A-AA03-FE1FB45D92BB}" sibTransId="{34CBDA95-3C1A-4A5F-897E-6E13143F032B}"/>
    <dgm:cxn modelId="{B97B2FC4-F4DD-41F5-A8B2-8BB0C587DA3E}" srcId="{9A6640B4-FF68-4D2E-A88D-C7A9C2939013}" destId="{C648CBB4-4452-46F4-A8AB-8DC2DD7B2F74}" srcOrd="1" destOrd="0" parTransId="{B78D3675-0B66-467D-B937-157EB6A982B7}" sibTransId="{C6ADF4F2-3267-4CD5-B28C-AA106EC7BC77}"/>
    <dgm:cxn modelId="{4936EF59-A7CC-40F2-916C-B688E63D6C01}" type="presOf" srcId="{60841E44-F6A5-4D83-8BC9-A383D7B182C4}" destId="{607FE91C-BFD4-4AD5-BF3E-A0515A197D9D}" srcOrd="0" destOrd="0" presId="urn:microsoft.com/office/officeart/2005/8/layout/list1"/>
    <dgm:cxn modelId="{63A59411-2D33-4B8D-AC62-0B106AFFC298}" type="presOf" srcId="{7EB1D568-F349-43F5-972B-143A21CB599B}" destId="{E0520D0D-15BE-48CA-A7FA-7CC8B7FAEA38}" srcOrd="0" destOrd="2" presId="urn:microsoft.com/office/officeart/2005/8/layout/list1"/>
    <dgm:cxn modelId="{C7256BAC-E826-4126-A1DA-7D3A2D84C4E2}" type="presOf" srcId="{08D634EB-749E-4145-BA5A-EDE50553E64A}" destId="{607FE91C-BFD4-4AD5-BF3E-A0515A197D9D}" srcOrd="0" destOrd="2" presId="urn:microsoft.com/office/officeart/2005/8/layout/list1"/>
    <dgm:cxn modelId="{213876A8-55B6-497F-AB9A-AAB37010EEB3}" type="presOf" srcId="{46A12B21-D578-49C9-B6FA-E31C038E4CB3}" destId="{C14F622D-1723-443D-A557-69535FB0D55A}" srcOrd="1" destOrd="0" presId="urn:microsoft.com/office/officeart/2005/8/layout/list1"/>
    <dgm:cxn modelId="{FF779AD8-F0F3-4A53-A963-B70924FB99A7}" type="presOf" srcId="{5B5BE430-A3B2-4E1B-8B35-27B21388D23C}" destId="{BB341EBD-5A37-4942-905C-0A1D4A849FC0}" srcOrd="0" destOrd="0" presId="urn:microsoft.com/office/officeart/2005/8/layout/list1"/>
    <dgm:cxn modelId="{564D4165-6F2D-420B-A4AF-A386E0B72805}" type="presOf" srcId="{534EB633-7DBA-4956-9B5A-3DC96487CC8F}" destId="{E0520D0D-15BE-48CA-A7FA-7CC8B7FAEA38}" srcOrd="0" destOrd="1" presId="urn:microsoft.com/office/officeart/2005/8/layout/list1"/>
    <dgm:cxn modelId="{00D8BD60-5F97-4F20-BC2E-42D6B5A3C962}" srcId="{60841E44-F6A5-4D83-8BC9-A383D7B182C4}" destId="{E06ECF59-F1EF-447E-897C-A9EE8198A2EC}" srcOrd="2" destOrd="0" parTransId="{B3F53C10-BD31-4702-9150-7C660BC38071}" sibTransId="{804CF21C-F03E-49CD-B91D-7C8BB12BA9B5}"/>
    <dgm:cxn modelId="{90B7662F-45BD-424D-8DE7-5674ADD7BDD6}" type="presOf" srcId="{DDDFE10D-1AAD-44AC-B3D0-8E355129E79A}" destId="{E0520D0D-15BE-48CA-A7FA-7CC8B7FAEA38}" srcOrd="0" destOrd="0" presId="urn:microsoft.com/office/officeart/2005/8/layout/list1"/>
    <dgm:cxn modelId="{633429B1-A499-45E2-9B73-CFB4887BB7E0}" type="presOf" srcId="{B97C1E6E-B6F4-4314-B92A-3D8873896C36}" destId="{607FE91C-BFD4-4AD5-BF3E-A0515A197D9D}" srcOrd="0" destOrd="1" presId="urn:microsoft.com/office/officeart/2005/8/layout/list1"/>
    <dgm:cxn modelId="{FA6C7CFD-1F57-4270-8024-BC2C43FFA322}" srcId="{46A12B21-D578-49C9-B6FA-E31C038E4CB3}" destId="{7EB1D568-F349-43F5-972B-143A21CB599B}" srcOrd="2" destOrd="0" parTransId="{A53FF44C-1845-4048-A8DA-1373FF0A8234}" sibTransId="{F5AE28D2-EFA8-40A6-8B0C-00AF37C1A647}"/>
    <dgm:cxn modelId="{6172FE00-CDB2-48CE-ACB5-6923EAEB7FAE}" srcId="{46A12B21-D578-49C9-B6FA-E31C038E4CB3}" destId="{DDDFE10D-1AAD-44AC-B3D0-8E355129E79A}" srcOrd="0" destOrd="0" parTransId="{56112811-DC41-4548-914C-241B58FEE17F}" sibTransId="{205C6FB6-5109-48B3-BDFA-6992BD094CCA}"/>
    <dgm:cxn modelId="{39E54084-A3DB-4346-A59B-272CA421070D}" srcId="{60841E44-F6A5-4D83-8BC9-A383D7B182C4}" destId="{08D634EB-749E-4145-BA5A-EDE50553E64A}" srcOrd="1" destOrd="0" parTransId="{AABF39DE-B3BE-400C-9CC9-12A36C446CA0}" sibTransId="{211A82BB-3517-4D41-8C95-BD0F4BCE7B67}"/>
    <dgm:cxn modelId="{85FD2A03-BE97-4856-B6A6-D24C278D13EB}" type="presOf" srcId="{26C25198-4153-4857-9903-56AB50A94299}" destId="{607FE91C-BFD4-4AD5-BF3E-A0515A197D9D}" srcOrd="0" destOrd="5" presId="urn:microsoft.com/office/officeart/2005/8/layout/list1"/>
    <dgm:cxn modelId="{640B7FE8-CA1C-4808-836C-3F3178CFCAF2}" type="presOf" srcId="{E06ECF59-F1EF-447E-897C-A9EE8198A2EC}" destId="{607FE91C-BFD4-4AD5-BF3E-A0515A197D9D}" srcOrd="0" destOrd="3" presId="urn:microsoft.com/office/officeart/2005/8/layout/list1"/>
    <dgm:cxn modelId="{B4765BC9-A4F0-44F2-B162-7AD4C854B640}" srcId="{60841E44-F6A5-4D83-8BC9-A383D7B182C4}" destId="{B97C1E6E-B6F4-4314-B92A-3D8873896C36}" srcOrd="0" destOrd="0" parTransId="{3DA0D781-7693-4034-97A4-2D9429BEE5D0}" sibTransId="{04CC4A28-E048-41E3-9943-A21CC603C082}"/>
    <dgm:cxn modelId="{A4D723DA-CD23-4E79-AF40-B2D4A61AF9A1}" srcId="{5B5BE430-A3B2-4E1B-8B35-27B21388D23C}" destId="{9A6640B4-FF68-4D2E-A88D-C7A9C2939013}" srcOrd="1" destOrd="0" parTransId="{B92CA80E-B811-4EC8-A82B-549E158E7C67}" sibTransId="{8E2130D3-8E85-459D-848C-2F106BF405C0}"/>
    <dgm:cxn modelId="{FEF54E3D-6C94-4673-8AB4-A59370857118}" type="presParOf" srcId="{BB341EBD-5A37-4942-905C-0A1D4A849FC0}" destId="{C3FEBB65-F036-4365-B2C4-C0CA8EBD4CB1}" srcOrd="0" destOrd="0" presId="urn:microsoft.com/office/officeart/2005/8/layout/list1"/>
    <dgm:cxn modelId="{78C2ABCC-1EFC-4040-AF1A-13F48E5D07AD}" type="presParOf" srcId="{C3FEBB65-F036-4365-B2C4-C0CA8EBD4CB1}" destId="{EE821FE5-1DDA-459A-B5A2-810368C51B49}" srcOrd="0" destOrd="0" presId="urn:microsoft.com/office/officeart/2005/8/layout/list1"/>
    <dgm:cxn modelId="{C1DCEB14-F684-43CC-8DFB-409AF2F0B764}" type="presParOf" srcId="{C3FEBB65-F036-4365-B2C4-C0CA8EBD4CB1}" destId="{C14F622D-1723-443D-A557-69535FB0D55A}" srcOrd="1" destOrd="0" presId="urn:microsoft.com/office/officeart/2005/8/layout/list1"/>
    <dgm:cxn modelId="{AC77B01A-1F08-4A69-AACB-7A0ADB6CE340}" type="presParOf" srcId="{BB341EBD-5A37-4942-905C-0A1D4A849FC0}" destId="{69DC941E-0BD3-4B8B-969A-6A54678C7F34}" srcOrd="1" destOrd="0" presId="urn:microsoft.com/office/officeart/2005/8/layout/list1"/>
    <dgm:cxn modelId="{5380FC55-4705-43AC-AE85-AA742D5986E9}" type="presParOf" srcId="{BB341EBD-5A37-4942-905C-0A1D4A849FC0}" destId="{E0520D0D-15BE-48CA-A7FA-7CC8B7FAEA38}" srcOrd="2" destOrd="0" presId="urn:microsoft.com/office/officeart/2005/8/layout/list1"/>
    <dgm:cxn modelId="{E728CD31-2B72-4BE4-AEEC-7872C5B28A48}" type="presParOf" srcId="{BB341EBD-5A37-4942-905C-0A1D4A849FC0}" destId="{6361AA58-1C47-4AD7-877D-818FE89EACA4}" srcOrd="3" destOrd="0" presId="urn:microsoft.com/office/officeart/2005/8/layout/list1"/>
    <dgm:cxn modelId="{F7BF2A68-9322-4757-8678-B480103E2CE3}" type="presParOf" srcId="{BB341EBD-5A37-4942-905C-0A1D4A849FC0}" destId="{64361DC9-F262-4945-95AC-B7A32672DB4C}" srcOrd="4" destOrd="0" presId="urn:microsoft.com/office/officeart/2005/8/layout/list1"/>
    <dgm:cxn modelId="{4078837B-2097-4384-9656-97F7EAED5FBF}" type="presParOf" srcId="{64361DC9-F262-4945-95AC-B7A32672DB4C}" destId="{9E5DBF20-1B45-4AB2-94FC-1867114E1A1A}" srcOrd="0" destOrd="0" presId="urn:microsoft.com/office/officeart/2005/8/layout/list1"/>
    <dgm:cxn modelId="{50AEB9E0-4C22-43D3-A0EE-51120D7A32F3}" type="presParOf" srcId="{64361DC9-F262-4945-95AC-B7A32672DB4C}" destId="{0FA35225-D5D0-4610-9E9A-DB29B00137BB}" srcOrd="1" destOrd="0" presId="urn:microsoft.com/office/officeart/2005/8/layout/list1"/>
    <dgm:cxn modelId="{5341DCC7-96C8-40C9-9A4A-242E18E0B413}" type="presParOf" srcId="{BB341EBD-5A37-4942-905C-0A1D4A849FC0}" destId="{8D8F9724-4830-49B1-9E0F-3FDF0DF62BBE}" srcOrd="5" destOrd="0" presId="urn:microsoft.com/office/officeart/2005/8/layout/list1"/>
    <dgm:cxn modelId="{A7F005AE-42E1-47D7-9FBD-38D4DEBCD2B2}" type="presParOf" srcId="{BB341EBD-5A37-4942-905C-0A1D4A849FC0}" destId="{607FE91C-BFD4-4AD5-BF3E-A0515A197D9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20D0D-15BE-48CA-A7FA-7CC8B7FAEA38}">
      <dsp:nvSpPr>
        <dsp:cNvPr id="0" name=""/>
        <dsp:cNvSpPr/>
      </dsp:nvSpPr>
      <dsp:spPr>
        <a:xfrm>
          <a:off x="0" y="303249"/>
          <a:ext cx="8064896" cy="1575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25926" tIns="416560" rIns="625926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sp:txBody>
      <dsp:txXfrm>
        <a:off x="0" y="303249"/>
        <a:ext cx="8064896" cy="1575000"/>
      </dsp:txXfrm>
    </dsp:sp>
    <dsp:sp modelId="{C14F622D-1723-443D-A557-69535FB0D55A}">
      <dsp:nvSpPr>
        <dsp:cNvPr id="0" name=""/>
        <dsp:cNvSpPr/>
      </dsp:nvSpPr>
      <dsp:spPr>
        <a:xfrm>
          <a:off x="403244" y="73902"/>
          <a:ext cx="5644411" cy="524546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스마트폰의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대량 보급과 전자 금융의 대중화 </a:t>
          </a:r>
          <a:endParaRPr lang="ko-KR" altLang="en-US" sz="1800" b="1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428850" y="99508"/>
        <a:ext cx="5593199" cy="473334"/>
      </dsp:txXfrm>
    </dsp:sp>
    <dsp:sp modelId="{607FE91C-BFD4-4AD5-BF3E-A0515A197D9D}">
      <dsp:nvSpPr>
        <dsp:cNvPr id="0" name=""/>
        <dsp:cNvSpPr/>
      </dsp:nvSpPr>
      <dsp:spPr>
        <a:xfrm>
          <a:off x="0" y="2195599"/>
          <a:ext cx="8064896" cy="1575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25926" tIns="416560" rIns="625926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sp:txBody>
      <dsp:txXfrm>
        <a:off x="0" y="2195599"/>
        <a:ext cx="8064896" cy="1575000"/>
      </dsp:txXfrm>
    </dsp:sp>
    <dsp:sp modelId="{0FA35225-D5D0-4610-9E9A-DB29B00137BB}">
      <dsp:nvSpPr>
        <dsp:cNvPr id="0" name=""/>
        <dsp:cNvSpPr/>
      </dsp:nvSpPr>
      <dsp:spPr>
        <a:xfrm>
          <a:off x="403244" y="1986249"/>
          <a:ext cx="5645427" cy="504549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err="1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안드로이드</a:t>
          </a:r>
          <a:r>
            <a:rPr lang="ko-KR" altLang="en-US" sz="1800" b="1" kern="1200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보안 위협</a:t>
          </a:r>
          <a:endParaRPr lang="ko-KR" altLang="en-US" sz="1800" b="1" kern="1200" dirty="0">
            <a:solidFill>
              <a:srgbClr val="FFFFFF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427874" y="2010879"/>
        <a:ext cx="5596167" cy="455289"/>
      </dsp:txXfrm>
    </dsp:sp>
    <dsp:sp modelId="{3F146BFC-B801-4ACA-973C-C9FE6955BA06}">
      <dsp:nvSpPr>
        <dsp:cNvPr id="0" name=""/>
        <dsp:cNvSpPr/>
      </dsp:nvSpPr>
      <dsp:spPr>
        <a:xfrm>
          <a:off x="0" y="4012490"/>
          <a:ext cx="8064896" cy="1575000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25926" tIns="416560" rIns="625926" bIns="142240" numCol="1" spcCol="1270" anchor="t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0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sp:txBody>
      <dsp:txXfrm>
        <a:off x="0" y="4012490"/>
        <a:ext cx="8064896" cy="1575000"/>
      </dsp:txXfrm>
    </dsp:sp>
    <dsp:sp modelId="{7B619856-B67B-4FB0-AB74-05D8386F4AE3}">
      <dsp:nvSpPr>
        <dsp:cNvPr id="0" name=""/>
        <dsp:cNvSpPr/>
      </dsp:nvSpPr>
      <dsp:spPr>
        <a:xfrm>
          <a:off x="403244" y="3878599"/>
          <a:ext cx="5645427" cy="429090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13384" tIns="0" rIns="213384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지속적으로 진화하는 </a:t>
          </a:r>
          <a:r>
            <a:rPr lang="ko-KR" altLang="en-US" sz="1800" b="1" kern="1200" dirty="0" err="1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모바일</a:t>
          </a:r>
          <a:r>
            <a:rPr lang="ko-KR" altLang="en-US" sz="1800" b="1" kern="1200" dirty="0" smtClean="0">
              <a:solidFill>
                <a:srgbClr val="FFFF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금융 사기</a:t>
          </a:r>
          <a:endParaRPr lang="ko-KR" altLang="en-US" sz="1800" b="1" kern="1200" dirty="0">
            <a:solidFill>
              <a:srgbClr val="FFFFFF"/>
            </a:solidFill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424190" y="3899545"/>
        <a:ext cx="5603535" cy="3871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6F840-A945-44AE-BF67-D97684E28DDA}">
      <dsp:nvSpPr>
        <dsp:cNvPr id="0" name=""/>
        <dsp:cNvSpPr/>
      </dsp:nvSpPr>
      <dsp:spPr>
        <a:xfrm>
          <a:off x="296" y="0"/>
          <a:ext cx="3220443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블랙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화이트리스트 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방식의 검열 방식 </a:t>
          </a:r>
          <a:endParaRPr lang="ko-KR" altLang="en-US" sz="1500" b="1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76360" y="0"/>
        <a:ext cx="2068315" cy="1152128"/>
      </dsp:txXfrm>
    </dsp:sp>
    <dsp:sp modelId="{010A5E3B-4A8F-4BF5-B0AA-7C5B6E71E1FD}">
      <dsp:nvSpPr>
        <dsp:cNvPr id="0" name=""/>
        <dsp:cNvSpPr/>
      </dsp:nvSpPr>
      <dsp:spPr>
        <a:xfrm>
          <a:off x="2907631" y="0"/>
          <a:ext cx="3131082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잦은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URL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변동에 취약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알려지지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않은 주소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코드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식별 불가능</a:t>
          </a:r>
          <a:endParaRPr lang="en-US" altLang="ko-KR" sz="1300" b="1" kern="1200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3483695" y="0"/>
        <a:ext cx="1978954" cy="1152128"/>
      </dsp:txXfrm>
    </dsp:sp>
    <dsp:sp modelId="{97FF95EE-5894-4436-88BC-EC21A82E5862}">
      <dsp:nvSpPr>
        <dsp:cNvPr id="0" name=""/>
        <dsp:cNvSpPr/>
      </dsp:nvSpPr>
      <dsp:spPr>
        <a:xfrm>
          <a:off x="5725605" y="0"/>
          <a:ext cx="3131082" cy="1152128"/>
        </a:xfrm>
        <a:prstGeom prst="chevron">
          <a:avLst/>
        </a:prstGeom>
        <a:solidFill>
          <a:srgbClr val="FFC000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서버기반 악성 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URL 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및 악성 </a:t>
          </a:r>
          <a:r>
            <a:rPr lang="ko-KR" altLang="en-US" sz="1500" b="1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수집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             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악성 </a:t>
          </a:r>
          <a:r>
            <a:rPr lang="ko-KR" altLang="en-US" sz="1500" b="1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분석 및 통보</a:t>
          </a:r>
          <a:endParaRPr lang="en-US" altLang="ko-KR" sz="1500" b="1" kern="1200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6301669" y="0"/>
        <a:ext cx="1978954" cy="11521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6F840-A945-44AE-BF67-D97684E28DDA}">
      <dsp:nvSpPr>
        <dsp:cNvPr id="0" name=""/>
        <dsp:cNvSpPr/>
      </dsp:nvSpPr>
      <dsp:spPr>
        <a:xfrm>
          <a:off x="0" y="0"/>
          <a:ext cx="3244200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모바일 단말 차원의 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단순 검사 기법</a:t>
          </a:r>
          <a:endParaRPr lang="en-US" altLang="ko-KR" sz="1500" b="1" kern="1200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76064" y="0"/>
        <a:ext cx="2092072" cy="1152128"/>
      </dsp:txXfrm>
    </dsp:sp>
    <dsp:sp modelId="{010A5E3B-4A8F-4BF5-B0AA-7C5B6E71E1FD}">
      <dsp:nvSpPr>
        <dsp:cNvPr id="0" name=""/>
        <dsp:cNvSpPr/>
      </dsp:nvSpPr>
      <dsp:spPr>
        <a:xfrm>
          <a:off x="2929081" y="0"/>
          <a:ext cx="3154180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높은 </a:t>
          </a:r>
          <a:r>
            <a:rPr lang="ko-KR" altLang="en-US" sz="1300" b="1" kern="1200" dirty="0" err="1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오탐율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단말 컴퓨팅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자원 제한에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따른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검사에 한계</a:t>
          </a:r>
          <a:endParaRPr lang="en-US" altLang="ko-KR" sz="1300" b="1" kern="1200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3505145" y="0"/>
        <a:ext cx="2002052" cy="1152128"/>
      </dsp:txXfrm>
    </dsp:sp>
    <dsp:sp modelId="{97FF95EE-5894-4436-88BC-EC21A82E5862}">
      <dsp:nvSpPr>
        <dsp:cNvPr id="0" name=""/>
        <dsp:cNvSpPr/>
      </dsp:nvSpPr>
      <dsp:spPr>
        <a:xfrm>
          <a:off x="5753535" y="0"/>
          <a:ext cx="3154180" cy="1152128"/>
        </a:xfrm>
        <a:prstGeom prst="chevron">
          <a:avLst/>
        </a:prstGeom>
        <a:solidFill>
          <a:srgbClr val="FFFFFF">
            <a:lumMod val="75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err="1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인메모리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클라우드 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기반 실시간 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대응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실시간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  <a:sym typeface="Symbol" panose="05050102010706020507" pitchFamily="18" charset="2"/>
            </a:rPr>
            <a:t></a:t>
          </a: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저비용 플랫폼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endParaRPr lang="en-US" altLang="ko-KR" sz="1500" b="1" kern="1200" dirty="0" smtClean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6329599" y="0"/>
        <a:ext cx="2002052" cy="11521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E6F840-A945-44AE-BF67-D97684E28DDA}">
      <dsp:nvSpPr>
        <dsp:cNvPr id="0" name=""/>
        <dsp:cNvSpPr/>
      </dsp:nvSpPr>
      <dsp:spPr>
        <a:xfrm>
          <a:off x="298" y="0"/>
          <a:ext cx="3244200" cy="1152128"/>
        </a:xfrm>
        <a:prstGeom prst="chevron">
          <a:avLst/>
        </a:prstGeom>
        <a:gradFill rotWithShape="0">
          <a:gsLst>
            <a:gs pos="0">
              <a:srgbClr val="DAEDEF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DAEDEF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DAEDEF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서로 독립적인 </a:t>
          </a:r>
          <a: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ko-KR" altLang="en-US" sz="1500" b="1" kern="1200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솔루션들</a:t>
          </a:r>
          <a:endParaRPr lang="ko-KR" altLang="en-US" sz="1500" b="1" kern="1200" dirty="0">
            <a:solidFill>
              <a:srgbClr val="000000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576362" y="0"/>
        <a:ext cx="2092072" cy="1152128"/>
      </dsp:txXfrm>
    </dsp:sp>
    <dsp:sp modelId="{010A5E3B-4A8F-4BF5-B0AA-7C5B6E71E1FD}">
      <dsp:nvSpPr>
        <dsp:cNvPr id="0" name=""/>
        <dsp:cNvSpPr/>
      </dsp:nvSpPr>
      <dsp:spPr>
        <a:xfrm>
          <a:off x="2929081" y="0"/>
          <a:ext cx="3154180" cy="1152128"/>
        </a:xfrm>
        <a:prstGeom prst="chevron">
          <a:avLst/>
        </a:prstGeom>
        <a:solidFill>
          <a:srgbClr val="333399">
            <a:lumMod val="20000"/>
            <a:lumOff val="80000"/>
          </a:srgb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lvl="0" algn="l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실시간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정보 공유 부재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사후차단조치의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지연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/>
          </a:r>
          <a:b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</a:b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- </a:t>
          </a:r>
          <a:r>
            <a:rPr lang="en-US" altLang="ko-KR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중복 </a:t>
          </a:r>
          <a:r>
            <a:rPr lang="ko-KR" altLang="en-US" sz="1300" b="1" kern="12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피해 발생 </a:t>
          </a:r>
          <a:endParaRPr lang="en-US" altLang="ko-KR" sz="1300" b="1" kern="1200" dirty="0" smtClean="0">
            <a:solidFill>
              <a:srgbClr val="000000"/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3505145" y="0"/>
        <a:ext cx="2002052" cy="1152128"/>
      </dsp:txXfrm>
    </dsp:sp>
    <dsp:sp modelId="{97FF95EE-5894-4436-88BC-EC21A82E5862}">
      <dsp:nvSpPr>
        <dsp:cNvPr id="0" name=""/>
        <dsp:cNvSpPr/>
      </dsp:nvSpPr>
      <dsp:spPr>
        <a:xfrm>
          <a:off x="5767843" y="0"/>
          <a:ext cx="3154180" cy="1152128"/>
        </a:xfrm>
        <a:prstGeom prst="chevron">
          <a:avLst/>
        </a:prstGeom>
        <a:solidFill>
          <a:srgbClr val="43969E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008" tIns="20003" rIns="20003" bIns="20003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User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간 실시간 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정보 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 공유 및 타 기관</a:t>
          </a: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/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솔루션과 정보 공유체계 확보    </a:t>
          </a: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초당 </a:t>
          </a: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1K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개</a:t>
          </a: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메시지 처리</a:t>
          </a:r>
          <a:r>
            <a:rPr lang="en-US" altLang="ko-KR" sz="15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endParaRPr lang="en-US" altLang="ko-KR" sz="1500" b="1" kern="1200" dirty="0" smtClean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6343907" y="0"/>
        <a:ext cx="2002052" cy="11521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520D0D-15BE-48CA-A7FA-7CC8B7FAEA38}">
      <dsp:nvSpPr>
        <dsp:cNvPr id="0" name=""/>
        <dsp:cNvSpPr/>
      </dsp:nvSpPr>
      <dsp:spPr>
        <a:xfrm>
          <a:off x="0" y="0"/>
          <a:ext cx="8473425" cy="3007637"/>
        </a:xfrm>
        <a:prstGeom prst="rect">
          <a:avLst/>
        </a:prstGeom>
        <a:solidFill>
          <a:srgbClr val="FFFFFF">
            <a:alpha val="90000"/>
            <a:hueOff val="0"/>
            <a:satOff val="0"/>
            <a:lumOff val="0"/>
            <a:alphaOff val="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632" tIns="520700" rIns="657632" bIns="177800" numCol="1" spcCol="1270" anchor="t" anchorCtr="0">
          <a:noAutofit/>
        </a:bodyPr>
        <a:lstStyle/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5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5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  <a:p>
          <a:pPr marL="228600" lvl="1" indent="-228600" algn="l" defTabSz="11112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25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굴림"/>
            <a:ea typeface="굴림"/>
            <a:cs typeface="+mn-cs"/>
          </a:endParaRPr>
        </a:p>
      </dsp:txBody>
      <dsp:txXfrm>
        <a:off x="0" y="0"/>
        <a:ext cx="8473425" cy="3007637"/>
      </dsp:txXfrm>
    </dsp:sp>
    <dsp:sp modelId="{C14F622D-1723-443D-A557-69535FB0D55A}">
      <dsp:nvSpPr>
        <dsp:cNvPr id="0" name=""/>
        <dsp:cNvSpPr/>
      </dsp:nvSpPr>
      <dsp:spPr>
        <a:xfrm>
          <a:off x="408529" y="0"/>
          <a:ext cx="5930329" cy="358559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193" tIns="0" rIns="224193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대량의</a:t>
          </a:r>
          <a:r>
            <a:rPr lang="en-US" altLang="ko-KR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문자 수 대비 </a:t>
          </a: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스미싱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멀웨어의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종류는 소수</a:t>
          </a:r>
          <a:endParaRPr lang="ko-KR" altLang="en-US" sz="1800" b="1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426032" y="17503"/>
        <a:ext cx="5895323" cy="323553"/>
      </dsp:txXfrm>
    </dsp:sp>
    <dsp:sp modelId="{607FE91C-BFD4-4AD5-BF3E-A0515A197D9D}">
      <dsp:nvSpPr>
        <dsp:cNvPr id="0" name=""/>
        <dsp:cNvSpPr/>
      </dsp:nvSpPr>
      <dsp:spPr>
        <a:xfrm>
          <a:off x="0" y="3080678"/>
          <a:ext cx="8473425" cy="2701822"/>
        </a:xfrm>
        <a:prstGeom prst="rect">
          <a:avLst/>
        </a:prstGeom>
        <a:solidFill>
          <a:srgbClr val="FFFFFF">
            <a:alpha val="90000"/>
          </a:srgbClr>
        </a:solidFill>
        <a:ln w="9525" cap="flat" cmpd="sng" algn="ctr">
          <a:solidFill>
            <a:srgbClr val="333399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57632" tIns="520700" rIns="657632" bIns="128016" numCol="1" spcCol="1270" anchor="t" anchorCtr="0">
          <a:noAutofit/>
        </a:bodyPr>
        <a:lstStyle/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스미싱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멀웨어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유형 분석</a:t>
          </a:r>
          <a:endParaRPr lang="ko-KR" altLang="en-US" sz="18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스미싱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멀웨어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:  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매우 가변적인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컨텐츠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(SMS/MMS 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및  단축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URL 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등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)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를  활용하여 전달</a:t>
          </a:r>
          <a:endParaRPr lang="ko-KR" altLang="en-US" sz="14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안드로이드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운영체제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 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어플리케이션  특성에 따라 변종 제작이 매우 용이</a:t>
          </a:r>
          <a:endParaRPr lang="ko-KR" altLang="en-US" sz="14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ko-KR" altLang="en-US" sz="14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171450" lvl="1" indent="-171450" algn="l" defTabSz="8001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기존 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악성 </a:t>
          </a:r>
          <a:r>
            <a:rPr lang="ko-KR" altLang="en-US" sz="18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앱과의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8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유사도에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따른 악성 </a:t>
          </a:r>
          <a:r>
            <a:rPr lang="ko-KR" altLang="en-US" sz="18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8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감지  </a:t>
          </a:r>
          <a:endParaRPr lang="ko-KR" altLang="en-US" sz="18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빠르게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재생성되는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악성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여부 우선 감지</a:t>
          </a:r>
          <a:endParaRPr lang="ko-KR" altLang="en-US" sz="14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  <a:p>
          <a:pPr marL="228600" lvl="2" indent="-114300" algn="l" defTabSz="6223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기존 악성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앱의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변종인지</a:t>
          </a:r>
          <a:r>
            <a:rPr lang="en-US" altLang="ko-KR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, 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정상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앱의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리패키징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앱인지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 분석하여 악성 </a:t>
          </a:r>
          <a:r>
            <a:rPr lang="ko-KR" altLang="en-US" sz="1400" b="1" kern="1200" spc="-150" dirty="0" err="1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앱을</a:t>
          </a:r>
          <a:r>
            <a:rPr lang="ko-KR" altLang="en-US" sz="1400" b="1" kern="1200" spc="-150" dirty="0" smtClean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+mn-cs"/>
            </a:rPr>
            <a:t> 감지</a:t>
          </a:r>
          <a:endParaRPr lang="ko-KR" altLang="en-US" sz="1400" b="1" kern="1200" spc="-15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나눔고딕" panose="020D0604000000000000" pitchFamily="50" charset="-127"/>
            <a:ea typeface="나눔고딕" panose="020D0604000000000000" pitchFamily="50" charset="-127"/>
            <a:cs typeface="+mn-cs"/>
          </a:endParaRPr>
        </a:p>
      </dsp:txBody>
      <dsp:txXfrm>
        <a:off x="0" y="3080678"/>
        <a:ext cx="8473425" cy="2701822"/>
      </dsp:txXfrm>
    </dsp:sp>
    <dsp:sp modelId="{0FA35225-D5D0-4610-9E9A-DB29B00137BB}">
      <dsp:nvSpPr>
        <dsp:cNvPr id="0" name=""/>
        <dsp:cNvSpPr/>
      </dsp:nvSpPr>
      <dsp:spPr>
        <a:xfrm>
          <a:off x="432767" y="3017728"/>
          <a:ext cx="7557608" cy="368066"/>
        </a:xfrm>
        <a:prstGeom prst="roundRect">
          <a:avLst/>
        </a:prstGeom>
        <a:gradFill rotWithShape="0">
          <a:gsLst>
            <a:gs pos="0">
              <a:srgbClr val="333399">
                <a:hueOff val="0"/>
                <a:satOff val="0"/>
                <a:lumOff val="0"/>
                <a:alphaOff val="0"/>
                <a:shade val="51000"/>
                <a:satMod val="130000"/>
              </a:srgbClr>
            </a:gs>
            <a:gs pos="80000">
              <a:srgbClr val="333399">
                <a:hueOff val="0"/>
                <a:satOff val="0"/>
                <a:lumOff val="0"/>
                <a:alphaOff val="0"/>
                <a:shade val="93000"/>
                <a:satMod val="130000"/>
              </a:srgbClr>
            </a:gs>
            <a:gs pos="100000">
              <a:srgbClr val="333399">
                <a:hueOff val="0"/>
                <a:satOff val="0"/>
                <a:lumOff val="0"/>
                <a:alphaOff val="0"/>
                <a:shade val="94000"/>
                <a:satMod val="135000"/>
              </a:srgb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24193" tIns="0" rIns="224193" bIns="0" numCol="1" spcCol="1270" anchor="ctr" anchorCtr="0">
          <a:noAutofit/>
        </a:bodyPr>
        <a:lstStyle/>
        <a:p>
          <a:pPr lvl="0" algn="l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기존 악성 </a:t>
          </a: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앱의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변종</a:t>
          </a:r>
          <a:r>
            <a:rPr lang="en-US" altLang="ko-KR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, </a:t>
          </a: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리패키징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</a:t>
          </a:r>
          <a:r>
            <a:rPr lang="ko-KR" altLang="en-US" sz="1800" b="1" kern="1200" dirty="0" err="1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앱인</a:t>
          </a:r>
          <a:r>
            <a:rPr lang="ko-KR" altLang="en-US" sz="1800" b="1" kern="12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 ExtraBold" panose="020D0904000000000000" pitchFamily="50" charset="-127"/>
              <a:ea typeface="나눔고딕 ExtraBold" panose="020D0904000000000000" pitchFamily="50" charset="-127"/>
              <a:cs typeface="+mn-cs"/>
            </a:rPr>
            <a:t> 경우가 대다수</a:t>
          </a:r>
          <a:endParaRPr lang="ko-KR" altLang="en-US" sz="1800" b="1" kern="1200" dirty="0">
            <a:solidFill>
              <a:srgbClr val="FFFFFF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나눔고딕 ExtraBold" panose="020D0904000000000000" pitchFamily="50" charset="-127"/>
            <a:ea typeface="나눔고딕 ExtraBold" panose="020D0904000000000000" pitchFamily="50" charset="-127"/>
            <a:cs typeface="+mn-cs"/>
          </a:endParaRPr>
        </a:p>
      </dsp:txBody>
      <dsp:txXfrm>
        <a:off x="450735" y="3035696"/>
        <a:ext cx="7521672" cy="332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2946292" cy="496729"/>
          </a:xfrm>
          <a:prstGeom prst="rect">
            <a:avLst/>
          </a:prstGeom>
        </p:spPr>
        <p:txBody>
          <a:bodyPr vert="horz" lIns="91714" tIns="45858" rIns="91714" bIns="45858" rtlCol="0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803" y="1"/>
            <a:ext cx="2946292" cy="496729"/>
          </a:xfrm>
          <a:prstGeom prst="rect">
            <a:avLst/>
          </a:prstGeom>
        </p:spPr>
        <p:txBody>
          <a:bodyPr vert="horz" lIns="91714" tIns="45858" rIns="91714" bIns="45858" rtlCol="0"/>
          <a:lstStyle>
            <a:lvl1pPr algn="r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71F2E213-1320-4457-8457-668906681CBF}" type="datetimeFigureOut">
              <a:rPr lang="ko-KR" altLang="en-US"/>
              <a:pPr>
                <a:defRPr/>
              </a:pPr>
              <a:t>2015-08-05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429909"/>
            <a:ext cx="2946292" cy="496729"/>
          </a:xfrm>
          <a:prstGeom prst="rect">
            <a:avLst/>
          </a:prstGeom>
        </p:spPr>
        <p:txBody>
          <a:bodyPr vert="horz" lIns="91714" tIns="45858" rIns="91714" bIns="45858" rtlCol="0" anchor="b"/>
          <a:lstStyle>
            <a:lvl1pPr algn="l" eaLnBrk="1" latinLnBrk="1" hangingPunct="1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803" y="9429909"/>
            <a:ext cx="2946292" cy="496729"/>
          </a:xfrm>
          <a:prstGeom prst="rect">
            <a:avLst/>
          </a:prstGeom>
        </p:spPr>
        <p:txBody>
          <a:bodyPr vert="horz" wrap="square" lIns="91714" tIns="45858" rIns="91714" bIns="4585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2A441891-DDA9-4D32-9EAD-FAF7A363AEB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0798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294629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8" rIns="91714" bIns="45858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803" y="1"/>
            <a:ext cx="294629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8" rIns="91714" bIns="45858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98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8820" y="4716543"/>
            <a:ext cx="5440039" cy="4467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8" rIns="91714" bIns="4585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429909"/>
            <a:ext cx="294629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8" rIns="91714" bIns="45858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803" y="9429909"/>
            <a:ext cx="294629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714" tIns="45858" rIns="91714" bIns="45858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/>
            </a:lvl1pPr>
          </a:lstStyle>
          <a:p>
            <a:pPr>
              <a:defRPr/>
            </a:pPr>
            <a:fld id="{890A3BF2-ABD5-47E9-82F2-66E2B593C1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25191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3BF2-ABD5-47E9-82F2-66E2B593C13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5355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3BF2-ABD5-47E9-82F2-66E2B593C13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919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3BF2-ABD5-47E9-82F2-66E2B593C13C}" type="slidenum">
              <a:rPr lang="en-US" altLang="ko-KR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alt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6004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>
              <a:buFontTx/>
              <a:buNone/>
            </a:pPr>
            <a:endParaRPr lang="ko-KR" alt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2387682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14313">
              <a:buFontTx/>
              <a:buNone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62D56-7573-4C4B-9B04-27DCEC8CDFB6}" type="slidenum">
              <a:rPr lang="en-US" altLang="ko-KR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0796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0A3BF2-ABD5-47E9-82F2-66E2B593C13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4216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3.w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jpeg"/><Relationship Id="rId7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7" descr="컨텐츠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19" descr="지구.png"/>
          <p:cNvPicPr>
            <a:picLocks noChangeAspect="1"/>
          </p:cNvPicPr>
          <p:nvPr userDrawn="1"/>
        </p:nvPicPr>
        <p:blipFill>
          <a:blip r:embed="rId3" cstate="print"/>
          <a:srcRect t="10101" r="22438"/>
          <a:stretch>
            <a:fillRect/>
          </a:stretch>
        </p:blipFill>
        <p:spPr bwMode="auto">
          <a:xfrm>
            <a:off x="0" y="2155329"/>
            <a:ext cx="5434812" cy="472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6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4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748466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fld id="{EED669A5-EEF0-47A0-A7C7-F44AC2DE7754}" type="slidenum">
              <a:rPr lang="en-US" altLang="ko-KR" sz="1100" b="0">
                <a:solidFill>
                  <a:schemeClr val="tx1"/>
                </a:solidFill>
                <a:latin typeface="Arial" charset="0"/>
                <a:ea typeface="굴림" pitchFamily="50" charset="-127"/>
              </a:rPr>
              <a:pPr>
                <a:defRPr/>
              </a:pPr>
              <a:t>‹#›</a:t>
            </a:fld>
            <a:endParaRPr lang="en-US" altLang="ko-KR" sz="1100" b="0">
              <a:solidFill>
                <a:schemeClr val="tx1"/>
              </a:solidFill>
              <a:latin typeface="Arial" charset="0"/>
              <a:ea typeface="굴림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1180"/>
            <a:ext cx="263514" cy="63484"/>
          </a:xfrm>
          <a:prstGeom prst="rect">
            <a:avLst/>
          </a:prstGeom>
        </p:spPr>
      </p:pic>
      <p:grpSp>
        <p:nvGrpSpPr>
          <p:cNvPr id="7" name="그룹 9"/>
          <p:cNvGrpSpPr/>
          <p:nvPr userDrawn="1"/>
        </p:nvGrpSpPr>
        <p:grpSpPr>
          <a:xfrm>
            <a:off x="-133920" y="174"/>
            <a:ext cx="756402" cy="627100"/>
            <a:chOff x="-234191" y="-99392"/>
            <a:chExt cx="997712" cy="827160"/>
          </a:xfrm>
        </p:grpSpPr>
        <p:pic>
          <p:nvPicPr>
            <p:cNvPr id="8" name="그림 7" descr="지구본.png"/>
            <p:cNvPicPr>
              <a:picLocks noChangeAspect="1"/>
            </p:cNvPicPr>
            <p:nvPr/>
          </p:nvPicPr>
          <p:blipFill>
            <a:blip r:embed="rId5" cstate="print"/>
            <a:srcRect l="78349" b="77299"/>
            <a:stretch>
              <a:fillRect/>
            </a:stretch>
          </p:blipFill>
          <p:spPr bwMode="auto">
            <a:xfrm>
              <a:off x="-234191" y="-99392"/>
              <a:ext cx="997712" cy="8271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20" y="241788"/>
              <a:ext cx="263514" cy="634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5141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B5B87-561A-4975-A9FC-04ED1AB3AA5F}" type="datetimeFigureOut">
              <a:rPr lang="ko-KR" altLang="en-US" smtClean="0"/>
              <a:t>2015-08-05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AAFA16-E855-4308-AACC-EB1C809E863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0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표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7" descr="라인.png"/>
          <p:cNvPicPr>
            <a:picLocks noChangeAspect="1"/>
          </p:cNvPicPr>
          <p:nvPr userDrawn="1"/>
        </p:nvPicPr>
        <p:blipFill>
          <a:blip r:embed="rId3" cstate="print"/>
          <a:srcRect t="57350"/>
          <a:stretch>
            <a:fillRect/>
          </a:stretch>
        </p:blipFill>
        <p:spPr bwMode="auto">
          <a:xfrm>
            <a:off x="0" y="3933825"/>
            <a:ext cx="91440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8" descr="패턴.png"/>
          <p:cNvPicPr>
            <a:picLocks noChangeAspect="1"/>
          </p:cNvPicPr>
          <p:nvPr userDrawn="1"/>
        </p:nvPicPr>
        <p:blipFill>
          <a:blip r:embed="rId4" cstate="print"/>
          <a:srcRect r="29526" b="31100"/>
          <a:stretch>
            <a:fillRect/>
          </a:stretch>
        </p:blipFill>
        <p:spPr bwMode="auto">
          <a:xfrm>
            <a:off x="0" y="0"/>
            <a:ext cx="64436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3" descr="지구땡.png"/>
          <p:cNvPicPr>
            <a:picLocks noChangeAspect="1"/>
          </p:cNvPicPr>
          <p:nvPr userDrawn="1"/>
        </p:nvPicPr>
        <p:blipFill>
          <a:blip r:embed="rId5" cstate="print"/>
          <a:srcRect t="36349" r="34250"/>
          <a:stretch>
            <a:fillRect/>
          </a:stretch>
        </p:blipFill>
        <p:spPr bwMode="auto">
          <a:xfrm>
            <a:off x="0" y="2492375"/>
            <a:ext cx="6011863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037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그룹 15"/>
          <p:cNvGrpSpPr>
            <a:grpSpLocks/>
          </p:cNvGrpSpPr>
          <p:nvPr userDrawn="1"/>
        </p:nvGrpSpPr>
        <p:grpSpPr bwMode="auto">
          <a:xfrm>
            <a:off x="179388" y="908720"/>
            <a:ext cx="8785225" cy="5184428"/>
            <a:chOff x="0" y="0"/>
            <a:chExt cx="9144000" cy="6858000"/>
          </a:xfrm>
        </p:grpSpPr>
        <p:pic>
          <p:nvPicPr>
            <p:cNvPr id="6" name="그림 9" descr="표지.jpg"/>
            <p:cNvPicPr>
              <a:picLocks noChangeAspect="1"/>
            </p:cNvPicPr>
            <p:nvPr userDrawn="1"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9144000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그림 11" descr="라인.png"/>
            <p:cNvPicPr>
              <a:picLocks noChangeAspect="1"/>
            </p:cNvPicPr>
            <p:nvPr userDrawn="1"/>
          </p:nvPicPr>
          <p:blipFill>
            <a:blip r:embed="rId4" cstate="print"/>
            <a:srcRect t="57350"/>
            <a:stretch>
              <a:fillRect/>
            </a:stretch>
          </p:blipFill>
          <p:spPr bwMode="auto">
            <a:xfrm>
              <a:off x="0" y="3933056"/>
              <a:ext cx="9144000" cy="29249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" name="그림 12" descr="패턴.png"/>
            <p:cNvPicPr>
              <a:picLocks noChangeAspect="1"/>
            </p:cNvPicPr>
            <p:nvPr userDrawn="1"/>
          </p:nvPicPr>
          <p:blipFill>
            <a:blip r:embed="rId5" cstate="print"/>
            <a:srcRect r="29526" b="31100"/>
            <a:stretch>
              <a:fillRect/>
            </a:stretch>
          </p:blipFill>
          <p:spPr bwMode="auto">
            <a:xfrm>
              <a:off x="0" y="0"/>
              <a:ext cx="6444208" cy="47251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6" cstate="print"/>
          <a:srcRect l="78349" b="77299"/>
          <a:stretch>
            <a:fillRect/>
          </a:stretch>
        </p:blipFill>
        <p:spPr bwMode="auto">
          <a:xfrm>
            <a:off x="7713663" y="0"/>
            <a:ext cx="1430337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그림 13" descr="001.png"/>
          <p:cNvPicPr>
            <a:picLocks noChangeAspect="1"/>
          </p:cNvPicPr>
          <p:nvPr userDrawn="1"/>
        </p:nvPicPr>
        <p:blipFill>
          <a:blip r:embed="rId7" cstate="print"/>
          <a:srcRect l="21387" b="12415"/>
          <a:stretch>
            <a:fillRect/>
          </a:stretch>
        </p:blipFill>
        <p:spPr bwMode="auto">
          <a:xfrm>
            <a:off x="34925" y="6169025"/>
            <a:ext cx="504825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6548438"/>
            <a:ext cx="1728787" cy="19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-27384"/>
            <a:ext cx="8229600" cy="634082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184576"/>
          </a:xfrm>
        </p:spPr>
        <p:txBody>
          <a:bodyPr>
            <a:normAutofit/>
          </a:bodyPr>
          <a:lstStyle>
            <a:lvl1pPr>
              <a:buFontTx/>
              <a:buBlip>
                <a:blip r:embed="rId9"/>
              </a:buBlip>
              <a:defRPr sz="1500" b="1">
                <a:solidFill>
                  <a:schemeClr val="tx2"/>
                </a:solidFill>
              </a:defRPr>
            </a:lvl1pPr>
            <a:lvl2pPr>
              <a:buFont typeface="맑은 고딕" pitchFamily="50" charset="-127"/>
              <a:buChar char="–"/>
              <a:defRPr sz="1300" b="0"/>
            </a:lvl2pPr>
            <a:lvl3pPr>
              <a:buFont typeface="Wingdings" pitchFamily="2" charset="2"/>
              <a:buChar char="Ø"/>
              <a:defRPr sz="1100" b="0"/>
            </a:lvl3pPr>
            <a:lvl4pPr>
              <a:defRPr sz="1100" b="0"/>
            </a:lvl4pPr>
            <a:lvl5pPr>
              <a:defRPr sz="1100" b="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6831013" y="6381750"/>
            <a:ext cx="2133600" cy="365125"/>
          </a:xfrm>
        </p:spPr>
        <p:txBody>
          <a:bodyPr anchor="b"/>
          <a:lstStyle>
            <a:lvl1pPr>
              <a:defRPr sz="1100" smtClean="0"/>
            </a:lvl1pPr>
          </a:lstStyle>
          <a:p>
            <a:pPr>
              <a:defRPr/>
            </a:pPr>
            <a:fld id="{BC36DACA-16CE-4A13-8D4D-9F6E1C394D97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20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604448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000">
                <a:solidFill>
                  <a:prstClr val="black"/>
                </a:solidFill>
                <a:latin typeface="Arial" charset="0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848" y="32937"/>
            <a:ext cx="8229600" cy="560126"/>
          </a:xfrm>
        </p:spPr>
        <p:txBody>
          <a:bodyPr/>
          <a:lstStyle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0" lang="ko-KR" altLang="en-US" sz="3200" b="0" kern="12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pPr lvl="0" algn="l" eaLnBrk="1" hangingPunct="1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841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및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604448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000">
                <a:solidFill>
                  <a:prstClr val="black"/>
                </a:solidFill>
                <a:latin typeface="Arial" charset="0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5167065" y="100088"/>
            <a:ext cx="3797423" cy="419449"/>
          </a:xfrm>
          <a:prstGeom prst="roundRect">
            <a:avLst>
              <a:gd name="adj" fmla="val 2831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848" y="32937"/>
            <a:ext cx="2324944" cy="560126"/>
          </a:xfrm>
        </p:spPr>
        <p:txBody>
          <a:bodyPr wrap="none"/>
          <a:lstStyle>
            <a:lvl1pPr algn="l">
              <a:defRPr kumimoji="0" lang="ko-KR" altLang="en-US" sz="3200" b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 algn="l" eaLnBrk="1" hangingPunct="1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5173142" y="100088"/>
            <a:ext cx="3791346" cy="419449"/>
          </a:xfrm>
          <a:noFill/>
          <a:ln w="6350">
            <a:noFill/>
          </a:ln>
        </p:spPr>
        <p:txBody>
          <a:bodyPr wrap="square" tIns="18000" anchor="ctr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>
              <a:buFontTx/>
              <a:buNone/>
              <a:defRPr kumimoji="0" lang="ko-KR" altLang="en-US" sz="2000" b="0" baseline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lang="ko-KR" altLang="en-US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0794522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604448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000">
                <a:solidFill>
                  <a:prstClr val="black"/>
                </a:solidFill>
                <a:latin typeface="Arial" charset="0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888" y="116632"/>
            <a:ext cx="5472608" cy="419449"/>
          </a:xfrm>
          <a:prstGeom prst="roundRect">
            <a:avLst>
              <a:gd name="adj" fmla="val 2831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848" y="32937"/>
            <a:ext cx="2324944" cy="560126"/>
          </a:xfrm>
        </p:spPr>
        <p:txBody>
          <a:bodyPr wrap="none"/>
          <a:lstStyle>
            <a:lvl1pPr algn="l">
              <a:defRPr kumimoji="0" lang="ko-KR" altLang="en-US" sz="3200" b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 algn="l" eaLnBrk="1" hangingPunct="1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563888" y="116632"/>
            <a:ext cx="5472608" cy="419449"/>
          </a:xfrm>
          <a:noFill/>
          <a:ln w="6350">
            <a:noFill/>
          </a:ln>
        </p:spPr>
        <p:txBody>
          <a:bodyPr wrap="square" tIns="18000" anchor="ctr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>
              <a:buFontTx/>
              <a:buNone/>
              <a:defRPr kumimoji="0" lang="ko-KR" altLang="en-US" sz="2000" b="0" baseline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lang="ko-KR" altLang="en-US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752656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13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6" descr="표지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그림 7" descr="라인.png"/>
          <p:cNvPicPr>
            <a:picLocks noChangeAspect="1"/>
          </p:cNvPicPr>
          <p:nvPr userDrawn="1"/>
        </p:nvPicPr>
        <p:blipFill>
          <a:blip r:embed="rId3" cstate="print"/>
          <a:srcRect t="57350"/>
          <a:stretch>
            <a:fillRect/>
          </a:stretch>
        </p:blipFill>
        <p:spPr bwMode="auto">
          <a:xfrm>
            <a:off x="0" y="3933825"/>
            <a:ext cx="91440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그림 8" descr="패턴.png"/>
          <p:cNvPicPr>
            <a:picLocks noChangeAspect="1"/>
          </p:cNvPicPr>
          <p:nvPr userDrawn="1"/>
        </p:nvPicPr>
        <p:blipFill>
          <a:blip r:embed="rId4" cstate="print"/>
          <a:srcRect r="29526" b="31100"/>
          <a:stretch>
            <a:fillRect/>
          </a:stretch>
        </p:blipFill>
        <p:spPr bwMode="auto">
          <a:xfrm>
            <a:off x="0" y="0"/>
            <a:ext cx="64436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그림 13" descr="지구땡.png"/>
          <p:cNvPicPr>
            <a:picLocks noChangeAspect="1"/>
          </p:cNvPicPr>
          <p:nvPr userDrawn="1"/>
        </p:nvPicPr>
        <p:blipFill>
          <a:blip r:embed="rId5" cstate="print"/>
          <a:srcRect t="36349" r="34250"/>
          <a:stretch>
            <a:fillRect/>
          </a:stretch>
        </p:blipFill>
        <p:spPr bwMode="auto">
          <a:xfrm>
            <a:off x="0" y="2492375"/>
            <a:ext cx="6011863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056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및 소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7713663" y="0"/>
            <a:ext cx="1430337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604448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fld id="{EED669A5-EEF0-47A0-A7C7-F44AC2DE7754}" type="slidenum">
              <a:rPr kumimoji="0" lang="en-US" altLang="ko-KR" sz="1000">
                <a:solidFill>
                  <a:prstClr val="black"/>
                </a:solidFill>
                <a:latin typeface="Arial" charset="0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ko-KR" sz="10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38873" y="100088"/>
            <a:ext cx="3797423" cy="419449"/>
          </a:xfrm>
          <a:prstGeom prst="roundRect">
            <a:avLst>
              <a:gd name="adj" fmla="val 28317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l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374848" y="32937"/>
            <a:ext cx="2324944" cy="560126"/>
          </a:xfrm>
        </p:spPr>
        <p:txBody>
          <a:bodyPr wrap="none"/>
          <a:lstStyle>
            <a:lvl1pPr algn="l">
              <a:defRPr kumimoji="0" lang="ko-KR" altLang="en-US" sz="3200" b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pPr lvl="0" algn="l" eaLnBrk="1" hangingPunct="1"/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0"/>
          </p:nvPr>
        </p:nvSpPr>
        <p:spPr>
          <a:xfrm>
            <a:off x="3444950" y="100088"/>
            <a:ext cx="3791346" cy="419449"/>
          </a:xfrm>
          <a:noFill/>
          <a:ln w="6350">
            <a:noFill/>
          </a:ln>
        </p:spPr>
        <p:txBody>
          <a:bodyPr wrap="square" tIns="18000" anchor="ctr" anchorCtr="0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marL="0" indent="0" algn="ctr">
              <a:buFontTx/>
              <a:buNone/>
              <a:defRPr kumimoji="0" lang="ko-KR" altLang="en-US" sz="2000" b="0" baseline="0" smtClean="0">
                <a:ln w="11430"/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kumimoji="1" lang="ko-KR" altLang="en-US" smtClean="0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defRPr kumimoji="1" lang="ko-KR" altLang="en-US">
                <a:latin typeface="굴림" panose="020B0600000101010101" pitchFamily="50" charset="-127"/>
                <a:ea typeface="굴림" panose="020B0600000101010101" pitchFamily="50" charset="-127"/>
              </a:defRPr>
            </a:lvl5pPr>
          </a:lstStyle>
          <a:p>
            <a:pPr lvl="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54100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latinLnBrk="1" hangingPunct="1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latinLnBrk="1" hangingPunct="1">
              <a:defRPr/>
            </a:pP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kumimoji="0"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eaLnBrk="1" latinLnBrk="1" hangingPunct="1">
              <a:defRPr/>
            </a:pPr>
            <a:fld id="{6A8B5F08-59BD-4A83-A984-06A68DB036A6}" type="slidenum">
              <a:rPr lang="ko-KR" altLang="en-US">
                <a:solidFill>
                  <a:prstClr val="black">
                    <a:tint val="75000"/>
                  </a:prstClr>
                </a:solidFill>
              </a:rPr>
              <a:pPr eaLnBrk="1" latinLnBrk="1" hangingPunct="1">
                <a:defRPr/>
              </a:pPr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50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120" r:id="rId1"/>
    <p:sldLayoutId id="2147486121" r:id="rId2"/>
    <p:sldLayoutId id="2147486122" r:id="rId3"/>
    <p:sldLayoutId id="2147486123" r:id="rId4"/>
    <p:sldLayoutId id="2147486131" r:id="rId5"/>
    <p:sldLayoutId id="2147486132" r:id="rId6"/>
    <p:sldLayoutId id="2147486126" r:id="rId7"/>
    <p:sldLayoutId id="2147486129" r:id="rId8"/>
    <p:sldLayoutId id="2147486133" r:id="rId9"/>
    <p:sldLayoutId id="2147486134" r:id="rId10"/>
    <p:sldLayoutId id="2147486135" r:id="rId11"/>
  </p:sldLayoutIdLst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82.png"/><Relationship Id="rId3" Type="http://schemas.openxmlformats.org/officeDocument/2006/relationships/image" Target="../media/image76.png"/><Relationship Id="rId7" Type="http://schemas.microsoft.com/office/2007/relationships/hdphoto" Target="../media/hdphoto4.wdp"/><Relationship Id="rId12" Type="http://schemas.openxmlformats.org/officeDocument/2006/relationships/image" Target="../media/image81.png"/><Relationship Id="rId2" Type="http://schemas.openxmlformats.org/officeDocument/2006/relationships/image" Target="../media/image75.png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11" Type="http://schemas.openxmlformats.org/officeDocument/2006/relationships/image" Target="../media/image80.png"/><Relationship Id="rId5" Type="http://schemas.openxmlformats.org/officeDocument/2006/relationships/image" Target="../media/image36.png"/><Relationship Id="rId15" Type="http://schemas.openxmlformats.org/officeDocument/2006/relationships/image" Target="../media/image84.png"/><Relationship Id="rId10" Type="http://schemas.openxmlformats.org/officeDocument/2006/relationships/image" Target="../media/image71.png"/><Relationship Id="rId4" Type="http://schemas.openxmlformats.org/officeDocument/2006/relationships/image" Target="../media/image77.png"/><Relationship Id="rId9" Type="http://schemas.openxmlformats.org/officeDocument/2006/relationships/image" Target="../media/image54.gif"/><Relationship Id="rId14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diagramData" Target="../diagrams/data1.xml"/><Relationship Id="rId21" Type="http://schemas.openxmlformats.org/officeDocument/2006/relationships/image" Target="../media/image29.png"/><Relationship Id="rId7" Type="http://schemas.microsoft.com/office/2007/relationships/diagramDrawing" Target="../diagrams/drawing1.xml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23.png"/><Relationship Id="rId10" Type="http://schemas.openxmlformats.org/officeDocument/2006/relationships/image" Target="../media/image18.jpeg"/><Relationship Id="rId19" Type="http://schemas.openxmlformats.org/officeDocument/2006/relationships/image" Target="../media/image2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image" Target="../media/image30.png"/><Relationship Id="rId21" Type="http://schemas.microsoft.com/office/2007/relationships/diagramDrawing" Target="../diagrams/drawing4.xml"/><Relationship Id="rId7" Type="http://schemas.openxmlformats.org/officeDocument/2006/relationships/diagramColors" Target="../diagrams/colors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notesSlide" Target="../notesSlides/notesSlide2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33.png"/><Relationship Id="rId5" Type="http://schemas.openxmlformats.org/officeDocument/2006/relationships/diagramLayout" Target="../diagrams/layout2.xml"/><Relationship Id="rId15" Type="http://schemas.openxmlformats.org/officeDocument/2006/relationships/diagramColors" Target="../diagrams/colors3.xml"/><Relationship Id="rId10" Type="http://schemas.openxmlformats.org/officeDocument/2006/relationships/image" Target="../media/image32.png"/><Relationship Id="rId19" Type="http://schemas.openxmlformats.org/officeDocument/2006/relationships/diagramQuickStyle" Target="../diagrams/quickStyle4.xml"/><Relationship Id="rId4" Type="http://schemas.openxmlformats.org/officeDocument/2006/relationships/diagramData" Target="../diagrams/data2.xml"/><Relationship Id="rId9" Type="http://schemas.openxmlformats.org/officeDocument/2006/relationships/image" Target="../media/image31.png"/><Relationship Id="rId14" Type="http://schemas.openxmlformats.org/officeDocument/2006/relationships/diagramQuickStyle" Target="../diagrams/quickStyle3.xml"/><Relationship Id="rId2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microsoft.com/office/2007/relationships/hdphoto" Target="../media/hdphoto1.wdp"/><Relationship Id="rId18" Type="http://schemas.openxmlformats.org/officeDocument/2006/relationships/image" Target="../media/image57.png"/><Relationship Id="rId3" Type="http://schemas.openxmlformats.org/officeDocument/2006/relationships/image" Target="../media/image43.jpeg"/><Relationship Id="rId7" Type="http://schemas.openxmlformats.org/officeDocument/2006/relationships/image" Target="../media/image47.gif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jpeg"/><Relationship Id="rId5" Type="http://schemas.openxmlformats.org/officeDocument/2006/relationships/image" Target="../media/image45.png"/><Relationship Id="rId15" Type="http://schemas.openxmlformats.org/officeDocument/2006/relationships/image" Target="../media/image54.gif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Relationship Id="rId14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47.gif"/><Relationship Id="rId5" Type="http://schemas.openxmlformats.org/officeDocument/2006/relationships/image" Target="../media/image52.png"/><Relationship Id="rId10" Type="http://schemas.openxmlformats.org/officeDocument/2006/relationships/image" Target="../media/image61.png"/><Relationship Id="rId4" Type="http://schemas.openxmlformats.org/officeDocument/2006/relationships/image" Target="../media/image58.png"/><Relationship Id="rId9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54.gif"/><Relationship Id="rId7" Type="http://schemas.openxmlformats.org/officeDocument/2006/relationships/image" Target="../media/image65.png"/><Relationship Id="rId12" Type="http://schemas.openxmlformats.org/officeDocument/2006/relationships/image" Target="../media/image69.jpeg"/><Relationship Id="rId2" Type="http://schemas.openxmlformats.org/officeDocument/2006/relationships/image" Target="../media/image34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gif"/><Relationship Id="rId11" Type="http://schemas.openxmlformats.org/officeDocument/2006/relationships/image" Target="../media/image68.gif"/><Relationship Id="rId5" Type="http://schemas.openxmlformats.org/officeDocument/2006/relationships/image" Target="../media/image63.png"/><Relationship Id="rId15" Type="http://schemas.openxmlformats.org/officeDocument/2006/relationships/image" Target="../media/image56.png"/><Relationship Id="rId10" Type="http://schemas.openxmlformats.org/officeDocument/2006/relationships/image" Target="../media/image57.png"/><Relationship Id="rId4" Type="http://schemas.openxmlformats.org/officeDocument/2006/relationships/image" Target="../media/image62.jpeg"/><Relationship Id="rId9" Type="http://schemas.openxmlformats.org/officeDocument/2006/relationships/image" Target="../media/image67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 bwMode="auto">
          <a:xfrm>
            <a:off x="3635897" y="3437480"/>
            <a:ext cx="2016224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tIns="46800" anchor="ctr"/>
          <a:lstStyle/>
          <a:p>
            <a:pPr marL="342900" indent="-342900" algn="ctr" eaLnBrk="1" latinLnBrk="1" hangingPunct="1"/>
            <a:r>
              <a:rPr kumimoji="0" lang="en-US" altLang="ko-KR" dirty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2015. </a:t>
            </a:r>
            <a:r>
              <a:rPr kumimoji="0" lang="en-US" altLang="ko-KR" dirty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8</a:t>
            </a:r>
            <a:r>
              <a:rPr kumimoji="0" lang="en-US" altLang="ko-KR" dirty="0" smtClean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. 27.</a:t>
            </a:r>
            <a:endParaRPr kumimoji="0" lang="en-US" altLang="ko-KR" dirty="0">
              <a:solidFill>
                <a:prstClr val="black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45357" y="1196752"/>
            <a:ext cx="8447123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spc="50" dirty="0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인</a:t>
            </a:r>
            <a:r>
              <a:rPr lang="en-US" altLang="ko-KR" sz="3200" spc="50" dirty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3200" spc="50" dirty="0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메모리 </a:t>
            </a:r>
            <a:r>
              <a:rPr lang="ko-KR" altLang="en-US" sz="3200" spc="50" dirty="0" err="1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클라우드</a:t>
            </a:r>
            <a:r>
              <a:rPr lang="ko-KR" altLang="en-US" sz="3200" spc="50" dirty="0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기반</a:t>
            </a:r>
            <a:endParaRPr lang="en-US" altLang="ko-KR" sz="3200" spc="50" dirty="0" smtClean="0">
              <a:ln w="11430"/>
              <a:effectLst>
                <a:glow rad="139700">
                  <a:schemeClr val="bg1"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3200" spc="50" dirty="0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실시간 </a:t>
            </a:r>
            <a:r>
              <a:rPr lang="ko-KR" altLang="en-US" sz="3200" spc="50" dirty="0" err="1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스마트폰</a:t>
            </a:r>
            <a:r>
              <a:rPr lang="ko-KR" altLang="en-US" sz="3200" spc="50" dirty="0" smtClean="0">
                <a:ln w="11430"/>
                <a:effectLst>
                  <a:glow rad="139700">
                    <a:schemeClr val="bg1">
                      <a:alpha val="40000"/>
                    </a:schemeClr>
                  </a:glow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금융사기 대응 기술 개발</a:t>
            </a:r>
            <a:endParaRPr lang="en-US" altLang="ko-KR" sz="3200" spc="50" dirty="0">
              <a:ln w="11430"/>
              <a:effectLst>
                <a:glow rad="139700">
                  <a:schemeClr val="bg1">
                    <a:alpha val="40000"/>
                  </a:schemeClr>
                </a:glow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19872" y="4222194"/>
            <a:ext cx="2974515" cy="1231106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 smtClean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박원주 선임연구원</a:t>
            </a:r>
            <a:endParaRPr kumimoji="0" lang="en-US" altLang="ko-KR" sz="2000" dirty="0" smtClean="0">
              <a:solidFill>
                <a:prstClr val="black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altLang="ko-KR" dirty="0" smtClean="0">
              <a:solidFill>
                <a:prstClr val="black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 smtClean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지능형융합미디어연구부</a:t>
            </a:r>
            <a:endParaRPr kumimoji="0" lang="en-US" altLang="ko-KR" dirty="0">
              <a:solidFill>
                <a:prstClr val="black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charset="0"/>
            </a:endParaRP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prstClr val="black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charset="0"/>
              </a:rPr>
              <a:t>방송통신미디어연구소</a:t>
            </a:r>
            <a:endParaRPr kumimoji="0" lang="en-US" altLang="ko-KR" dirty="0">
              <a:solidFill>
                <a:prstClr val="black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charset="0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6031863"/>
            <a:ext cx="9144000" cy="637497"/>
          </a:xfrm>
          <a:prstGeom prst="rect">
            <a:avLst/>
          </a:prstGeom>
          <a:gradFill>
            <a:gsLst>
              <a:gs pos="0">
                <a:schemeClr val="bg1">
                  <a:lumMod val="77000"/>
                  <a:lumOff val="23000"/>
                  <a:alpha val="1000"/>
                </a:schemeClr>
              </a:gs>
              <a:gs pos="53000">
                <a:schemeClr val="accent2">
                  <a:lumMod val="50000"/>
                </a:schemeClr>
              </a:gs>
              <a:gs pos="100000">
                <a:schemeClr val="bg1">
                  <a:alpha val="1000"/>
                </a:schemeClr>
              </a:gs>
            </a:gsLst>
            <a:lin ang="0" scaled="1"/>
          </a:gradFill>
        </p:spPr>
        <p:txBody>
          <a:bodyPr anchor="ctr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ko-KR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한국전자통신연구원</a:t>
            </a:r>
            <a:endParaRPr lang="en-US" altLang="ko-KR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29404"/>
            <a:ext cx="6516216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6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K-ICT </a:t>
            </a:r>
            <a:r>
              <a:rPr lang="ko-KR" altLang="en-US" sz="16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기술사업화 페스티벌 </a:t>
            </a:r>
            <a:r>
              <a:rPr lang="en-US" altLang="ko-KR" sz="16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– </a:t>
            </a:r>
            <a:r>
              <a:rPr lang="ko-KR" altLang="en-US" sz="1600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정보보호 기술설명회</a:t>
            </a:r>
            <a:endParaRPr lang="ko-KR" altLang="en-US" sz="1600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861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 내용</a:t>
            </a:r>
            <a:r>
              <a:rPr lang="en-US" altLang="ko-KR" dirty="0" smtClean="0"/>
              <a:t>(3)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안드로이드</a:t>
            </a:r>
            <a:r>
              <a:rPr lang="ko-KR" altLang="en-US" dirty="0" smtClean="0"/>
              <a:t> 악성 </a:t>
            </a:r>
            <a:r>
              <a:rPr lang="ko-KR" altLang="en-US" dirty="0" err="1" smtClean="0"/>
              <a:t>앱</a:t>
            </a:r>
            <a:r>
              <a:rPr lang="ko-KR" altLang="en-US" dirty="0" smtClean="0"/>
              <a:t> 분석  기술</a:t>
            </a:r>
            <a:endParaRPr lang="ko-KR" altLang="en-US" dirty="0"/>
          </a:p>
        </p:txBody>
      </p:sp>
      <p:sp>
        <p:nvSpPr>
          <p:cNvPr id="25" name="설명선 1(테두리 및 강조선) 24"/>
          <p:cNvSpPr/>
          <p:nvPr/>
        </p:nvSpPr>
        <p:spPr>
          <a:xfrm>
            <a:off x="6212124" y="4698591"/>
            <a:ext cx="2824372" cy="974280"/>
          </a:xfrm>
          <a:prstGeom prst="accentBorderCallout1">
            <a:avLst>
              <a:gd name="adj1" fmla="val 21683"/>
              <a:gd name="adj2" fmla="val -4507"/>
              <a:gd name="adj3" fmla="val -62002"/>
              <a:gd name="adj4" fmla="val -15312"/>
            </a:avLst>
          </a:prstGeom>
          <a:noFill/>
          <a:ln w="12700" algn="ctr">
            <a:solidFill>
              <a:srgbClr val="DAEDEF">
                <a:lumMod val="10000"/>
              </a:srgbClr>
            </a:solidFill>
            <a:round/>
            <a:headEnd/>
            <a:tailEnd/>
          </a:ln>
          <a:effectLst/>
        </p:spPr>
        <p:txBody>
          <a:bodyPr lIns="14288" tIns="20638" rIns="14288" bIns="20638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악성 </a:t>
            </a:r>
            <a:r>
              <a:rPr kumimoji="0" lang="ko-KR" alt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메소드의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자세한 정보 제공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55600" marR="0" lvl="0" indent="-1730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유사한 </a:t>
            </a:r>
            <a:r>
              <a:rPr kumimoji="0" lang="ko-KR" alt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멀웨어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signature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kumimoji="0" lang="ko-KR" altLang="en-US" sz="11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메소드의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유사도 수치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(DISTANCE)</a:t>
            </a:r>
          </a:p>
          <a:p>
            <a:pPr marL="355600" marR="0" lvl="0" indent="-173038" defTabSz="91440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0.3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이하이면 악성 의심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, 0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이면 완전 일치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(NCD*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알고리즘 활용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29" name="직사각형 28"/>
          <p:cNvSpPr/>
          <p:nvPr/>
        </p:nvSpPr>
        <p:spPr>
          <a:xfrm>
            <a:off x="313291" y="836711"/>
            <a:ext cx="8134350" cy="1576061"/>
          </a:xfrm>
          <a:prstGeom prst="rect">
            <a:avLst/>
          </a:prstGeom>
          <a:gradFill flip="none" rotWithShape="1">
            <a:gsLst>
              <a:gs pos="0">
                <a:srgbClr val="C5F0FF"/>
              </a:gs>
              <a:gs pos="37000">
                <a:srgbClr val="E7F9FF"/>
              </a:gs>
              <a:gs pos="50000">
                <a:srgbClr val="FFFFF3"/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5000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  <a:prstDash val="solid"/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30" name="AutoShape 33"/>
          <p:cNvSpPr>
            <a:spLocks noChangeArrowheads="1"/>
          </p:cNvSpPr>
          <p:nvPr/>
        </p:nvSpPr>
        <p:spPr bwMode="auto">
          <a:xfrm>
            <a:off x="363456" y="845408"/>
            <a:ext cx="8084185" cy="1586868"/>
          </a:xfrm>
          <a:prstGeom prst="roundRect">
            <a:avLst>
              <a:gd name="adj" fmla="val 4287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lIns="90000" tIns="108000" bIns="108000" anchor="t"/>
          <a:lstStyle/>
          <a:p>
            <a:pPr marL="182563" indent="-182563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Tx/>
              <a:buBlip>
                <a:blip r:embed="rId2"/>
              </a:buBlip>
            </a:pP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안드로이드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앱의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 그래프 표현 및 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악성 행위 유사도 기반  </a:t>
            </a:r>
            <a:r>
              <a:rPr kumimoji="0" lang="ko-KR" altLang="en-US" sz="1500" b="1" spc="-150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멀웨어</a:t>
            </a:r>
            <a:r>
              <a:rPr kumimoji="0" lang="ko-KR" altLang="en-US" sz="1500" b="1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감지 기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술 개발 </a:t>
            </a:r>
            <a:endParaRPr kumimoji="0" lang="en-US" altLang="ko-KR" sz="15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  <a:p>
            <a:pPr marL="182563" indent="-182563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Tx/>
              <a:buBlip>
                <a:blip r:embed="rId2"/>
              </a:buBlip>
            </a:pPr>
            <a:r>
              <a:rPr kumimoji="0" lang="en-US" altLang="ko-KR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안드로이드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앱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디컴파일을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통한 위험 정보 제공</a:t>
            </a:r>
            <a:r>
              <a:rPr kumimoji="0" lang="en-US" altLang="ko-KR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및 유사도 비교를 통한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앱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분석 난이도 분류 </a:t>
            </a:r>
            <a:endParaRPr kumimoji="0" lang="en-US" altLang="ko-KR" sz="15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  <a:p>
            <a:pPr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r>
              <a:rPr kumimoji="0" lang="en-US" altLang="ko-KR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 - 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인터랙티브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그래프 표현으로 </a:t>
            </a:r>
            <a:r>
              <a:rPr kumimoji="0" lang="ko-KR" altLang="en-US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상세 분석 모듈 제공 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제공 </a:t>
            </a:r>
            <a:r>
              <a:rPr kumimoji="0" lang="en-US" altLang="ko-KR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(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국내</a:t>
            </a:r>
            <a:r>
              <a:rPr kumimoji="0" lang="en-US" altLang="ko-KR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/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국제 특허 출원완료 및 </a:t>
            </a:r>
            <a:r>
              <a:rPr kumimoji="0" lang="ko-KR" altLang="en-US" sz="15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국제컨퍼런스</a:t>
            </a:r>
            <a:r>
              <a:rPr kumimoji="0" lang="ko-KR" altLang="en-US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논문 발표</a:t>
            </a:r>
            <a:r>
              <a:rPr kumimoji="0" lang="en-US" altLang="ko-KR" sz="15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)</a:t>
            </a:r>
            <a:endParaRPr kumimoji="0" lang="en-US" altLang="ko-KR" sz="1500" b="1" spc="-1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  <a:p>
            <a:pPr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r>
              <a:rPr kumimoji="0" lang="en-US" altLang="ko-KR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 -  </a:t>
            </a:r>
            <a:r>
              <a:rPr kumimoji="0" lang="ko-KR" altLang="en-US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유사도 </a:t>
            </a:r>
            <a:r>
              <a:rPr kumimoji="0" lang="ko-KR" altLang="en-US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정보 기반 컬러 타입으로 </a:t>
            </a:r>
            <a:r>
              <a:rPr kumimoji="0" lang="ko-KR" altLang="en-US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시각화 </a:t>
            </a:r>
            <a:r>
              <a:rPr kumimoji="0" lang="en-US" altLang="ko-KR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 </a:t>
            </a:r>
            <a:r>
              <a:rPr kumimoji="0" lang="ko-KR" altLang="en-US" sz="15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" panose="05000000000000000000" pitchFamily="2" charset="2"/>
              </a:rPr>
              <a:t>표현</a:t>
            </a:r>
            <a:endParaRPr kumimoji="0" lang="en-US" altLang="ko-KR" sz="1500" b="1" spc="-1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" panose="05000000000000000000" pitchFamily="2" charset="2"/>
            </a:endParaRPr>
          </a:p>
          <a:p>
            <a:pPr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endParaRPr kumimoji="0" lang="en-US" altLang="ko-KR" sz="1600" b="1" spc="-15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6482621" y="5696690"/>
            <a:ext cx="2383986" cy="24468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1" latinLnBrk="1" hangingPunct="1">
              <a:lnSpc>
                <a:spcPct val="110000"/>
              </a:lnSpc>
              <a:buSzPct val="95000"/>
            </a:pP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*NCD: Normalized Compression </a:t>
            </a:r>
            <a:r>
              <a:rPr lang="en-US" altLang="ko-KR" sz="900" b="1" dirty="0" smtClean="0">
                <a:solidFill>
                  <a:srgbClr val="000000">
                    <a:lumMod val="95000"/>
                    <a:lumOff val="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Distance</a:t>
            </a:r>
            <a:endParaRPr lang="ko-KR" altLang="en-US" sz="900" b="1" dirty="0" smtClean="0">
              <a:solidFill>
                <a:srgbClr val="000000">
                  <a:lumMod val="95000"/>
                  <a:lumOff val="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387261"/>
            <a:ext cx="2232248" cy="72273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91" y="2656420"/>
            <a:ext cx="5067440" cy="397847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직선 화살표 연결선 23"/>
          <p:cNvCxnSpPr/>
          <p:nvPr/>
        </p:nvCxnSpPr>
        <p:spPr>
          <a:xfrm>
            <a:off x="3796345" y="3210750"/>
            <a:ext cx="1999791" cy="36226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444669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시장규모 및 성장가능성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6712" y="748260"/>
            <a:ext cx="8742428" cy="1286452"/>
          </a:xfrm>
          <a:prstGeom prst="rect">
            <a:avLst/>
          </a:prstGeom>
          <a:gradFill flip="none" rotWithShape="1">
            <a:gsLst>
              <a:gs pos="0">
                <a:srgbClr val="C5F0FF"/>
              </a:gs>
              <a:gs pos="37000">
                <a:srgbClr val="E7F9FF"/>
              </a:gs>
              <a:gs pos="50000">
                <a:srgbClr val="FFFFF3"/>
              </a:gs>
              <a:gs pos="100000">
                <a:srgbClr val="FFFFFF"/>
              </a:gs>
            </a:gsLst>
            <a:path path="rect">
              <a:fillToRect l="100000" t="100000"/>
            </a:path>
            <a:tileRect r="-100000" b="-100000"/>
          </a:gradFill>
          <a:ln w="25400" cap="flat" cmpd="sng" algn="ctr">
            <a:gradFill flip="none" rotWithShape="1">
              <a:gsLst>
                <a:gs pos="0">
                  <a:srgbClr val="FFFFFF"/>
                </a:gs>
                <a:gs pos="5000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  <a:prstDash val="solid"/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굴림"/>
              <a:ea typeface="굴림"/>
              <a:cs typeface="+mn-cs"/>
            </a:endParaRPr>
          </a:p>
        </p:txBody>
      </p:sp>
      <p:sp>
        <p:nvSpPr>
          <p:cNvPr id="4" name="AutoShape 33"/>
          <p:cNvSpPr>
            <a:spLocks noChangeArrowheads="1"/>
          </p:cNvSpPr>
          <p:nvPr/>
        </p:nvSpPr>
        <p:spPr bwMode="auto">
          <a:xfrm>
            <a:off x="226712" y="757455"/>
            <a:ext cx="8742428" cy="1277257"/>
          </a:xfrm>
          <a:prstGeom prst="roundRect">
            <a:avLst>
              <a:gd name="adj" fmla="val 4287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lIns="90000" tIns="108000" bIns="108000" anchor="ctr"/>
          <a:lstStyle/>
          <a:p>
            <a:pPr marL="182563" indent="-182563" algn="just" eaLnBrk="1" latinLnBrk="1" hangingPunct="1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FontTx/>
              <a:buBlip>
                <a:blip r:embed="rId2"/>
              </a:buBlip>
            </a:pPr>
            <a:r>
              <a:rPr kumimoji="0" lang="ko-KR" altLang="en-US" sz="14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보안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SW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 세계시장은 연평균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18.1%, 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국내시장은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33.5%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로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’20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년에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각각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33.7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억</a:t>
            </a:r>
            <a:r>
              <a:rPr kumimoji="0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$,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1,515</a:t>
            </a:r>
            <a:r>
              <a:rPr kumimoji="0" lang="ko-KR" altLang="en-US" sz="14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억원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전망</a:t>
            </a:r>
            <a:endParaRPr kumimoji="0" lang="en-US" altLang="ko-KR" sz="14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82563" indent="-182563" algn="just" eaLnBrk="1" latinLnBrk="1" hangingPunct="1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FontTx/>
              <a:buBlip>
                <a:blip r:embed="rId2"/>
              </a:buBlip>
            </a:pPr>
            <a:r>
              <a:rPr kumimoji="0" lang="ko-KR" altLang="en-US" sz="1400" b="1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모바일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전자 금융 사기를 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통한 보안 피해를 방지함으로써 </a:t>
            </a:r>
            <a:r>
              <a:rPr kumimoji="0" lang="en-US" altLang="ko-KR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‘16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~‘20</a:t>
            </a:r>
            <a:r>
              <a:rPr kumimoji="0" lang="ko-KR" altLang="en-US" sz="14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년간 </a:t>
            </a:r>
            <a:r>
              <a:rPr kumimoji="0" lang="en-US" altLang="ko-KR" sz="1400" b="1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</a:t>
            </a:r>
            <a:r>
              <a:rPr kumimoji="0" lang="ko-KR" altLang="en-US" sz="1400" b="1" dirty="0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천</a:t>
            </a:r>
            <a:r>
              <a:rPr kumimoji="0" lang="en-US" altLang="ko-KR" sz="1400" b="1" dirty="0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7</a:t>
            </a:r>
            <a:r>
              <a:rPr kumimoji="0" lang="ko-KR" altLang="en-US" sz="1400" b="1" dirty="0" err="1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백억원</a:t>
            </a:r>
            <a:r>
              <a:rPr kumimoji="0" lang="ko-KR" altLang="en-US" sz="1400" b="1" dirty="0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보안 피해액 절감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효과 예상</a:t>
            </a:r>
            <a:endParaRPr kumimoji="0" lang="en-US" altLang="ko-KR" sz="1400" b="1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marL="182563" indent="-182563" algn="just" eaLnBrk="1" latinLnBrk="1" hangingPunct="1">
              <a:spcBef>
                <a:spcPts val="600"/>
              </a:spcBef>
              <a:spcAft>
                <a:spcPts val="0"/>
              </a:spcAft>
              <a:buClr>
                <a:srgbClr val="808080"/>
              </a:buClr>
              <a:buFontTx/>
              <a:buBlip>
                <a:blip r:embed="rId2"/>
              </a:buBlip>
            </a:pPr>
            <a:r>
              <a:rPr kumimoji="0" lang="ko-KR" altLang="en-US" sz="1400" b="1" kern="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모바일</a:t>
            </a:r>
            <a:r>
              <a:rPr kumimoji="0" lang="ko-KR" altLang="en-US" sz="1400" b="1" kern="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금융 사기 시도 방지를 통한 공공기관 및 기업의 이미지 추락 방지 및 사회적 불신 해소</a:t>
            </a:r>
            <a:endParaRPr kumimoji="0" lang="en-US" altLang="ko-KR" sz="1400" b="1" kern="0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</p:txBody>
      </p:sp>
      <p:sp>
        <p:nvSpPr>
          <p:cNvPr id="5" name="Freeform 2"/>
          <p:cNvSpPr>
            <a:spLocks/>
          </p:cNvSpPr>
          <p:nvPr/>
        </p:nvSpPr>
        <p:spPr bwMode="auto">
          <a:xfrm>
            <a:off x="362592" y="5009147"/>
            <a:ext cx="8247063" cy="166687"/>
          </a:xfrm>
          <a:custGeom>
            <a:avLst/>
            <a:gdLst>
              <a:gd name="T0" fmla="*/ 0 w 2585"/>
              <a:gd name="T1" fmla="*/ 277 h 277"/>
              <a:gd name="T2" fmla="*/ 2585 w 2585"/>
              <a:gd name="T3" fmla="*/ 277 h 277"/>
              <a:gd name="T4" fmla="*/ 2345 w 2585"/>
              <a:gd name="T5" fmla="*/ 0 h 277"/>
              <a:gd name="T6" fmla="*/ 269 w 2585"/>
              <a:gd name="T7" fmla="*/ 6 h 277"/>
              <a:gd name="T8" fmla="*/ 0 w 2585"/>
              <a:gd name="T9" fmla="*/ 277 h 2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77"/>
              <a:gd name="T17" fmla="*/ 2585 w 2585"/>
              <a:gd name="T18" fmla="*/ 277 h 2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77">
                <a:moveTo>
                  <a:pt x="0" y="277"/>
                </a:moveTo>
                <a:lnTo>
                  <a:pt x="2585" y="277"/>
                </a:lnTo>
                <a:lnTo>
                  <a:pt x="2345" y="0"/>
                </a:lnTo>
                <a:lnTo>
                  <a:pt x="269" y="6"/>
                </a:lnTo>
                <a:lnTo>
                  <a:pt x="0" y="277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0"/>
                </a:srgbClr>
              </a:gs>
              <a:gs pos="100000">
                <a:srgbClr val="000000">
                  <a:lumMod val="65000"/>
                  <a:lumOff val="35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6" name="Group 2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242850"/>
              </p:ext>
            </p:extLst>
          </p:nvPr>
        </p:nvGraphicFramePr>
        <p:xfrm>
          <a:off x="362592" y="4815827"/>
          <a:ext cx="8269039" cy="276663"/>
        </p:xfrm>
        <a:graphic>
          <a:graphicData uri="http://schemas.openxmlformats.org/drawingml/2006/table">
            <a:tbl>
              <a:tblPr/>
              <a:tblGrid>
                <a:gridCol w="1695553"/>
                <a:gridCol w="1095581"/>
                <a:gridCol w="1095581"/>
                <a:gridCol w="1095581"/>
                <a:gridCol w="1095581"/>
                <a:gridCol w="1095581"/>
                <a:gridCol w="1095581"/>
              </a:tblGrid>
              <a:tr h="276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 분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7" name="AutoShape 127"/>
          <p:cNvSpPr>
            <a:spLocks noChangeArrowheads="1"/>
          </p:cNvSpPr>
          <p:nvPr/>
        </p:nvSpPr>
        <p:spPr bwMode="auto">
          <a:xfrm>
            <a:off x="362592" y="4736325"/>
            <a:ext cx="8234363" cy="698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alpha val="7599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8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096069"/>
              </p:ext>
            </p:extLst>
          </p:nvPr>
        </p:nvGraphicFramePr>
        <p:xfrm>
          <a:off x="362592" y="5144690"/>
          <a:ext cx="8283494" cy="985266"/>
        </p:xfrm>
        <a:graphic>
          <a:graphicData uri="http://schemas.openxmlformats.org/drawingml/2006/table">
            <a:tbl>
              <a:tblPr/>
              <a:tblGrid>
                <a:gridCol w="1677578"/>
                <a:gridCol w="1100986"/>
                <a:gridCol w="1100986"/>
                <a:gridCol w="1100986"/>
                <a:gridCol w="1100986"/>
                <a:gridCol w="1100986"/>
                <a:gridCol w="1100986"/>
              </a:tblGrid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생산 유발 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100" b="1" kern="0" spc="0" dirty="0" err="1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7AFC7">
                            <a:shade val="30000"/>
                            <a:satMod val="115000"/>
                          </a:srgbClr>
                        </a:gs>
                        <a:gs pos="50000">
                          <a:srgbClr val="37AFC7">
                            <a:shade val="67500"/>
                            <a:satMod val="115000"/>
                          </a:srgbClr>
                        </a:gs>
                        <a:gs pos="100000">
                          <a:srgbClr val="37AFC7">
                            <a:shade val="100000"/>
                            <a:satMod val="115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40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210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1,066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241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204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1,762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부가가치유발 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100" b="1" kern="0" spc="0" dirty="0" err="1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11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29296B"/>
                        </a:gs>
                        <a:gs pos="50000">
                          <a:srgbClr val="2327B9"/>
                        </a:gs>
                        <a:gs pos="100000">
                          <a:srgbClr val="37AFC7">
                            <a:shade val="100000"/>
                            <a:satMod val="115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23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609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138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117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1,007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합계 </a:t>
                      </a: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kern="0" spc="0" dirty="0" err="1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억원</a:t>
                      </a:r>
                      <a:r>
                        <a:rPr lang="en-US" altLang="ko-KR" sz="1200" b="1" kern="0" spc="0" dirty="0" smtClean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7756B2">
                            <a:shade val="30000"/>
                            <a:satMod val="115000"/>
                          </a:srgbClr>
                        </a:gs>
                        <a:gs pos="50000">
                          <a:srgbClr val="7756B2">
                            <a:shade val="67500"/>
                            <a:satMod val="115000"/>
                          </a:srgbClr>
                        </a:gs>
                        <a:gs pos="100000">
                          <a:srgbClr val="7756B2">
                            <a:shade val="100000"/>
                            <a:satMod val="115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63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396000" marT="9525" marB="0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330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396000" marT="9525" marB="0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1,675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396000" marT="9525" marB="0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379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396000" marT="9525" marB="0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  321</a:t>
                      </a: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396000" marT="9525" marB="0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fontAlgn="ctr"/>
                      <a:r>
                        <a:rPr lang="en-US" altLang="ko-KR" sz="1200" b="1" u="sng" kern="0" spc="0" dirty="0" smtClean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2,769</a:t>
                      </a:r>
                      <a:endParaRPr lang="en-US" altLang="ko-KR" sz="1200" b="1" u="sng" kern="0" spc="0" dirty="0">
                        <a:solidFill>
                          <a:srgbClr val="C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9" name="Picture 2" descr="C:\Users\유은혜\Desktop\i프렌드\디자인소스\타이틀박스_하늘.pn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410976"/>
            <a:ext cx="4705329" cy="42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62592" y="4467122"/>
            <a:ext cx="413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b="1" i="1" kern="0" spc="-150">
                <a:ln w="127">
                  <a:solidFill>
                    <a:sysClr val="windowText" lastClr="000000">
                      <a:alpha val="39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본 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R&amp;D 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과제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결과물의 경제적 파급효과  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생산 효과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)</a:t>
            </a:r>
            <a:endParaRPr kumimoji="0" lang="ko-KR" altLang="en-US" sz="1400" b="1" i="1" u="none" strike="noStrike" kern="0" cap="none" spc="-150" normalizeH="0" baseline="0" noProof="0" dirty="0">
              <a:ln w="0">
                <a:noFill/>
              </a:ln>
              <a:solidFill>
                <a:srgbClr val="FF9933"/>
              </a:solidFill>
              <a:effectLst>
                <a:outerShdw blurRad="63500" algn="ctr" rotWithShape="0">
                  <a:prstClr val="black">
                    <a:alpha val="86000"/>
                  </a:prst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62592" y="6161529"/>
            <a:ext cx="838587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국내 </a:t>
            </a:r>
            <a:r>
              <a:rPr lang="ko-KR" altLang="en-US" sz="9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모바일보안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시장에서의 </a:t>
            </a: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시장점유율은 상용화 시점인 ’</a:t>
            </a:r>
            <a:r>
              <a:rPr lang="en-US" altLang="ko-KR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16</a:t>
            </a: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1% </a:t>
            </a: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수준에서 ’</a:t>
            </a:r>
            <a:r>
              <a:rPr lang="en-US" altLang="ko-KR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18</a:t>
            </a: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최대 </a:t>
            </a:r>
            <a:r>
              <a:rPr lang="en-US" altLang="ko-KR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20%</a:t>
            </a:r>
            <a:r>
              <a:rPr lang="ko-KR" altLang="en-US" sz="900" b="1" dirty="0">
                <a:solidFill>
                  <a:srgbClr val="0000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까지 점유하고 이후 감소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하는 것으로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endParaRPr lang="en-US" altLang="ko-KR" sz="9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(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국외시장 점유율은 국내의 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1/10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가정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eaLnBrk="1" latinLnBrk="1" hangingPunct="1"/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한국은행 ‘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2012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산업연관표</a:t>
            </a:r>
            <a:r>
              <a:rPr lang="en-US" altLang="ko-KR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2014)’ </a:t>
            </a:r>
            <a:r>
              <a:rPr lang="ko-KR" altLang="en-US" sz="9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기준으로 도출한 유발계수 </a:t>
            </a:r>
            <a:r>
              <a:rPr lang="ko-KR" altLang="en-US" sz="9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</a:t>
            </a:r>
            <a:endParaRPr lang="ko-KR" altLang="en-US" sz="9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Freeform 2"/>
          <p:cNvSpPr>
            <a:spLocks/>
          </p:cNvSpPr>
          <p:nvPr/>
        </p:nvSpPr>
        <p:spPr bwMode="auto">
          <a:xfrm>
            <a:off x="323528" y="2686110"/>
            <a:ext cx="8247063" cy="166687"/>
          </a:xfrm>
          <a:custGeom>
            <a:avLst/>
            <a:gdLst>
              <a:gd name="T0" fmla="*/ 0 w 2585"/>
              <a:gd name="T1" fmla="*/ 277 h 277"/>
              <a:gd name="T2" fmla="*/ 2585 w 2585"/>
              <a:gd name="T3" fmla="*/ 277 h 277"/>
              <a:gd name="T4" fmla="*/ 2345 w 2585"/>
              <a:gd name="T5" fmla="*/ 0 h 277"/>
              <a:gd name="T6" fmla="*/ 269 w 2585"/>
              <a:gd name="T7" fmla="*/ 6 h 277"/>
              <a:gd name="T8" fmla="*/ 0 w 2585"/>
              <a:gd name="T9" fmla="*/ 277 h 27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85"/>
              <a:gd name="T16" fmla="*/ 0 h 277"/>
              <a:gd name="T17" fmla="*/ 2585 w 2585"/>
              <a:gd name="T18" fmla="*/ 277 h 27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85" h="277">
                <a:moveTo>
                  <a:pt x="0" y="277"/>
                </a:moveTo>
                <a:lnTo>
                  <a:pt x="2585" y="277"/>
                </a:lnTo>
                <a:lnTo>
                  <a:pt x="2345" y="0"/>
                </a:lnTo>
                <a:lnTo>
                  <a:pt x="269" y="6"/>
                </a:lnTo>
                <a:lnTo>
                  <a:pt x="0" y="277"/>
                </a:lnTo>
                <a:close/>
              </a:path>
            </a:pathLst>
          </a:custGeom>
          <a:gradFill rotWithShape="1">
            <a:gsLst>
              <a:gs pos="0">
                <a:srgbClr val="808080">
                  <a:alpha val="0"/>
                </a:srgbClr>
              </a:gs>
              <a:gs pos="100000">
                <a:srgbClr val="000000">
                  <a:lumMod val="65000"/>
                  <a:lumOff val="3500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3" name="Group 2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270550"/>
              </p:ext>
            </p:extLst>
          </p:nvPr>
        </p:nvGraphicFramePr>
        <p:xfrm>
          <a:off x="323528" y="2492790"/>
          <a:ext cx="8269037" cy="276663"/>
        </p:xfrm>
        <a:graphic>
          <a:graphicData uri="http://schemas.openxmlformats.org/drawingml/2006/table">
            <a:tbl>
              <a:tblPr/>
              <a:tblGrid>
                <a:gridCol w="1944269"/>
                <a:gridCol w="1054128"/>
                <a:gridCol w="1054128"/>
                <a:gridCol w="1054128"/>
                <a:gridCol w="1054128"/>
                <a:gridCol w="1054128"/>
                <a:gridCol w="1054128"/>
              </a:tblGrid>
              <a:tr h="27666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  분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9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2017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2018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2019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2020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CAGR</a:t>
                      </a:r>
                    </a:p>
                  </a:txBody>
                  <a:tcPr anchor="ctr" horzOverflow="overflow">
                    <a:lnL w="19050" cap="flat" cmpd="sng" algn="ctr">
                      <a:solidFill>
                        <a:srgbClr val="7BAFC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A9DC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id="14" name="AutoShape 127"/>
          <p:cNvSpPr>
            <a:spLocks noChangeArrowheads="1"/>
          </p:cNvSpPr>
          <p:nvPr/>
        </p:nvSpPr>
        <p:spPr bwMode="auto">
          <a:xfrm>
            <a:off x="323528" y="2413288"/>
            <a:ext cx="8234363" cy="698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FFFF">
                  <a:alpha val="75998"/>
                </a:srgbClr>
              </a:gs>
              <a:gs pos="100000">
                <a:srgbClr val="FFFFFF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15" name="Group 1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9444189"/>
              </p:ext>
            </p:extLst>
          </p:nvPr>
        </p:nvGraphicFramePr>
        <p:xfrm>
          <a:off x="323528" y="2821653"/>
          <a:ext cx="8283497" cy="1034034"/>
        </p:xfrm>
        <a:graphic>
          <a:graphicData uri="http://schemas.openxmlformats.org/drawingml/2006/table">
            <a:tbl>
              <a:tblPr/>
              <a:tblGrid>
                <a:gridCol w="1917533"/>
                <a:gridCol w="1060994"/>
                <a:gridCol w="1060994"/>
                <a:gridCol w="1060994"/>
                <a:gridCol w="1060994"/>
                <a:gridCol w="1060994"/>
                <a:gridCol w="1060994"/>
              </a:tblGrid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보안피해 발생건수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전망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200" b="1" kern="0" spc="0" baseline="300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1)</a:t>
                      </a:r>
                      <a:endParaRPr lang="ko-KR" altLang="en-US" sz="1200" b="1" kern="0" spc="0" baseline="300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7AFC7">
                            <a:shade val="30000"/>
                            <a:satMod val="115000"/>
                          </a:srgbClr>
                        </a:gs>
                        <a:gs pos="50000">
                          <a:srgbClr val="37AFC7">
                            <a:shade val="67500"/>
                            <a:satMod val="115000"/>
                          </a:srgbClr>
                        </a:gs>
                        <a:gs pos="100000">
                          <a:srgbClr val="37AFC7">
                            <a:shade val="100000"/>
                            <a:satMod val="115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116,042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123,202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129,517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135,166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140,277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4.9%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보안피해 발생건수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방지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200" b="1" kern="0" spc="0" baseline="300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2)</a:t>
                      </a:r>
                      <a:endParaRPr lang="ko-KR" altLang="en-US" sz="1200" b="1" kern="0" spc="0" baseline="300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29296B"/>
                        </a:gs>
                        <a:gs pos="50000">
                          <a:srgbClr val="2327B9"/>
                        </a:gs>
                        <a:gs pos="100000">
                          <a:srgbClr val="37AFC7">
                            <a:shade val="100000"/>
                            <a:satMod val="115000"/>
                          </a:srgbClr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37,886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67,315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89,947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107,353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120,836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41.8%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  <a:tr h="3206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보안피해 </a:t>
                      </a:r>
                      <a:r>
                        <a:rPr lang="ko-KR" alt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절감액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(</a:t>
                      </a:r>
                      <a:r>
                        <a:rPr lang="ko-KR" altLang="en-US" sz="1200" b="1" kern="0" spc="0" dirty="0" err="1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억원</a:t>
                      </a:r>
                      <a:r>
                        <a:rPr lang="en-US" altLang="ko-KR" sz="1200" b="1" kern="0" spc="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)</a:t>
                      </a:r>
                      <a:r>
                        <a:rPr lang="en-US" altLang="ko-KR" sz="1200" b="1" kern="0" spc="0" baseline="30000" dirty="0"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3)</a:t>
                      </a:r>
                      <a:endParaRPr lang="ko-KR" altLang="en-US" sz="1200" b="1" kern="0" spc="0" baseline="30000" dirty="0"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flip="none" rotWithShape="1">
                      <a:gsLst>
                        <a:gs pos="0">
                          <a:srgbClr val="37574D"/>
                        </a:gs>
                        <a:gs pos="50000">
                          <a:srgbClr val="37574D"/>
                        </a:gs>
                        <a:gs pos="100000">
                          <a:srgbClr val="009900"/>
                        </a:gs>
                      </a:gsLst>
                      <a:lin ang="18900000" scaled="1"/>
                      <a:tileRect/>
                    </a:gra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341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606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810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966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1,088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80010" indent="0" algn="ctr" defTabSz="914400" rtl="0" eaLnBrk="1" fontAlgn="ctr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u="sng" kern="0" spc="0" dirty="0">
                          <a:solidFill>
                            <a:srgbClr val="C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2,024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AEDEF">
                          <a:lumMod val="40000"/>
                          <a:lumOff val="6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>
                        <a:lumMod val="75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16" name="Picture 2" descr="C:\Users\유은혜\Desktop\i프렌드\디자인소스\타이틀박스_하늘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1" y="2087939"/>
            <a:ext cx="4705329" cy="420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323528" y="2144085"/>
            <a:ext cx="4138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latinLnBrk="0">
              <a:defRPr b="1" i="1" kern="0" spc="-150">
                <a:ln w="127">
                  <a:solidFill>
                    <a:sysClr val="windowText" lastClr="000000">
                      <a:alpha val="39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헤드라인M" pitchFamily="18" charset="-127"/>
                <a:ea typeface="HY헤드라인M" pitchFamily="18" charset="-127"/>
              </a:defRPr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본 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R&amp;D 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과제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FFFF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결과물의 경제적 파급효과  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ko-KR" altLang="en-US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피해 절감</a:t>
            </a:r>
            <a:r>
              <a:rPr kumimoji="0" lang="en-US" altLang="ko-KR" sz="1400" b="1" i="1" u="none" strike="noStrike" kern="0" cap="none" spc="-150" normalizeH="0" baseline="0" noProof="0" dirty="0" smtClean="0">
                <a:ln w="0">
                  <a:noFill/>
                </a:ln>
                <a:solidFill>
                  <a:srgbClr val="FF9933"/>
                </a:solidFill>
                <a:effectLst>
                  <a:outerShdw blurRad="63500" algn="ctr" rotWithShape="0">
                    <a:prstClr val="black">
                      <a:alpha val="86000"/>
                    </a:prstClr>
                  </a:outerShdw>
                </a:effectLst>
                <a:uLnTx/>
                <a:uFillTx/>
                <a:latin typeface="HY헤드라인M" pitchFamily="18" charset="-127"/>
                <a:ea typeface="HY헤드라인M" pitchFamily="18" charset="-127"/>
              </a:rPr>
              <a:t>)</a:t>
            </a:r>
            <a:endParaRPr kumimoji="0" lang="ko-KR" altLang="en-US" sz="1400" b="1" i="1" u="none" strike="noStrike" kern="0" cap="none" spc="-150" normalizeH="0" baseline="0" noProof="0" dirty="0">
              <a:ln w="0">
                <a:noFill/>
              </a:ln>
              <a:solidFill>
                <a:srgbClr val="FF9933"/>
              </a:solidFill>
              <a:effectLst>
                <a:outerShdw blurRad="63500" algn="ctr" rotWithShape="0">
                  <a:prstClr val="black">
                    <a:alpha val="86000"/>
                  </a:prstClr>
                </a:outerShdw>
              </a:effectLst>
              <a:uLnTx/>
              <a:uFillTx/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3528" y="3903145"/>
            <a:ext cx="864561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latinLnBrk="1" hangingPunct="1"/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1: 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 디바이스 보급대수 전망치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* (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피해건수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만대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’13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21.6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만대로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조사됨</a:t>
            </a:r>
          </a:p>
          <a:p>
            <a:pPr eaLnBrk="1" latinLnBrk="1" hangingPunct="1"/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2: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솔루션 적용 전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‧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후의 보안피해 건수 전망치 차이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천만대당 피해건수는 ’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년까지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21.6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건이며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’16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년에 보안 솔루션이 적용된 후 ’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대까지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감소함을 가정</a:t>
            </a:r>
            <a:endParaRPr lang="ko-KR" altLang="en-US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latinLnBrk="1" hangingPunct="1"/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3: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건당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 보안피해액은 ’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기준 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90</a:t>
            </a:r>
            <a:r>
              <a:rPr lang="ko-KR" altLang="en-US" sz="90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여만원으로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조사되었으며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이는 계속 일정함을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가정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자료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경찰청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2014)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기반 </a:t>
            </a:r>
            <a:r>
              <a:rPr lang="en-US" altLang="ko-KR" sz="90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ETRI </a:t>
            </a:r>
            <a:r>
              <a:rPr lang="ko-KR" altLang="en-US" sz="9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</a:t>
            </a:r>
            <a:endParaRPr lang="ko-KR" altLang="en-US" sz="9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77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양쪽 모서리가 둥근 사각형 11"/>
          <p:cNvSpPr/>
          <p:nvPr/>
        </p:nvSpPr>
        <p:spPr>
          <a:xfrm rot="10800000">
            <a:off x="4480205" y="1524024"/>
            <a:ext cx="4169138" cy="2625056"/>
          </a:xfrm>
          <a:prstGeom prst="round2SameRect">
            <a:avLst>
              <a:gd name="adj1" fmla="val 6132"/>
              <a:gd name="adj2" fmla="val 0"/>
            </a:avLst>
          </a:prstGeom>
          <a:gradFill flip="none" rotWithShape="1">
            <a:gsLst>
              <a:gs pos="0">
                <a:srgbClr val="E0D9E7"/>
              </a:gs>
              <a:gs pos="37000">
                <a:schemeClr val="accent4">
                  <a:lumMod val="20000"/>
                  <a:lumOff val="80000"/>
                </a:schemeClr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r="100000" b="100000"/>
            </a:path>
            <a:tileRect l="-100000" t="-100000"/>
          </a:gradFill>
          <a:ln w="25400">
            <a:gradFill flip="none" rotWithShape="1">
              <a:gsLst>
                <a:gs pos="0">
                  <a:schemeClr val="bg1"/>
                </a:gs>
                <a:gs pos="50000">
                  <a:srgbClr val="8238BA"/>
                </a:gs>
                <a:gs pos="100000">
                  <a:schemeClr val="accent4">
                    <a:lumMod val="50000"/>
                  </a:schemeClr>
                </a:gs>
              </a:gsLst>
              <a:lin ang="16200000" scaled="1"/>
              <a:tileRect/>
            </a:gradFill>
          </a:ln>
          <a:effectLst>
            <a:innerShdw blurRad="38100" dist="381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0">
                <a:solidFill>
                  <a:schemeClr val="bg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8006" y="2060848"/>
            <a:ext cx="3966442" cy="6144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사업화 추진 방향</a:t>
            </a:r>
            <a:endParaRPr lang="ko-KR" altLang="en-US" dirty="0"/>
          </a:p>
        </p:txBody>
      </p:sp>
      <p:sp>
        <p:nvSpPr>
          <p:cNvPr id="3" name="양쪽 모서리가 둥근 사각형 2"/>
          <p:cNvSpPr/>
          <p:nvPr/>
        </p:nvSpPr>
        <p:spPr>
          <a:xfrm rot="10800000">
            <a:off x="4495992" y="4648084"/>
            <a:ext cx="4153347" cy="1949266"/>
          </a:xfrm>
          <a:prstGeom prst="round2SameRect">
            <a:avLst>
              <a:gd name="adj1" fmla="val 6132"/>
              <a:gd name="adj2" fmla="val 0"/>
            </a:avLst>
          </a:prstGeom>
          <a:gradFill flip="none" rotWithShape="1">
            <a:gsLst>
              <a:gs pos="0">
                <a:srgbClr val="DDF0C8"/>
              </a:gs>
              <a:gs pos="37000">
                <a:srgbClr val="F5FBE9"/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r="100000" b="100000"/>
            </a:path>
            <a:tileRect l="-100000" t="-100000"/>
          </a:gradFill>
          <a:ln w="25400">
            <a:gradFill flip="none" rotWithShape="1">
              <a:gsLst>
                <a:gs pos="0">
                  <a:schemeClr val="bg1"/>
                </a:gs>
                <a:gs pos="50000">
                  <a:srgbClr val="ABDB77"/>
                </a:gs>
                <a:gs pos="100000">
                  <a:srgbClr val="76B531"/>
                </a:gs>
              </a:gsLst>
              <a:lin ang="16200000" scaled="1"/>
              <a:tileRect/>
            </a:gradFill>
          </a:ln>
          <a:effectLst>
            <a:innerShdw blurRad="38100" dist="381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0">
                <a:solidFill>
                  <a:schemeClr val="bg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377827" y="4293096"/>
            <a:ext cx="4072829" cy="648072"/>
            <a:chOff x="4709914" y="4402941"/>
            <a:chExt cx="3612603" cy="617036"/>
          </a:xfrm>
        </p:grpSpPr>
        <p:pic>
          <p:nvPicPr>
            <p:cNvPr id="5" name="Picture 5" descr="C:\Users\유은혜\Desktop\i프렌드\디자인소스\타이틀박스_연두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14" y="4402941"/>
              <a:ext cx="2382366" cy="61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 descr="C:\Users\유은혜\Desktop\i프렌드\디자인소스\타이틀박스_연두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95"/>
            <a:stretch/>
          </p:blipFill>
          <p:spPr bwMode="auto">
            <a:xfrm>
              <a:off x="6371242" y="4402941"/>
              <a:ext cx="1951275" cy="617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519920" y="4445649"/>
            <a:ext cx="3719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b="1" i="1" kern="0" spc="-150" dirty="0" smtClean="0">
                <a:ln w="127">
                  <a:solidFill>
                    <a:sysClr val="windowText" lastClr="000000">
                      <a:alpha val="39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사업 홍보</a:t>
            </a:r>
            <a:endParaRPr lang="ko-KR" altLang="en-US" b="1" i="1" kern="0" spc="-150" dirty="0">
              <a:ln w="127">
                <a:solidFill>
                  <a:sysClr val="windowText" lastClr="000000">
                    <a:alpha val="39000"/>
                  </a:sysClr>
                </a:solidFill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양쪽 모서리가 둥근 사각형 7"/>
          <p:cNvSpPr/>
          <p:nvPr/>
        </p:nvSpPr>
        <p:spPr>
          <a:xfrm rot="10800000">
            <a:off x="386679" y="1511106"/>
            <a:ext cx="3817120" cy="5086245"/>
          </a:xfrm>
          <a:prstGeom prst="round2SameRect">
            <a:avLst>
              <a:gd name="adj1" fmla="val 6132"/>
              <a:gd name="adj2" fmla="val 0"/>
            </a:avLst>
          </a:prstGeom>
          <a:gradFill flip="none" rotWithShape="1">
            <a:gsLst>
              <a:gs pos="0">
                <a:srgbClr val="C5F0FF"/>
              </a:gs>
              <a:gs pos="37000">
                <a:srgbClr val="E7F9FF"/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r="100000" b="100000"/>
            </a:path>
            <a:tileRect l="-100000" t="-100000"/>
          </a:gradFill>
          <a:ln w="25400">
            <a:gradFill flip="none" rotWithShape="1">
              <a:gsLst>
                <a:gs pos="0">
                  <a:schemeClr val="bg1"/>
                </a:gs>
                <a:gs pos="50000">
                  <a:srgbClr val="00B0F0"/>
                </a:gs>
                <a:gs pos="100000">
                  <a:srgbClr val="002060"/>
                </a:gs>
              </a:gsLst>
              <a:lin ang="16200000" scaled="1"/>
              <a:tileRect/>
            </a:gradFill>
          </a:ln>
          <a:effectLst>
            <a:innerShdw blurRad="38100" dist="381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n w="31750">
                <a:solidFill>
                  <a:schemeClr val="bg1"/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Picture 2" descr="C:\Users\유은혜\Desktop\i프렌드\디자인소스\타이틀박스_하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3960189" cy="69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417387" y="1172905"/>
            <a:ext cx="3636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b="1" i="1" kern="0" spc="-150" dirty="0" smtClean="0">
                <a:ln w="127">
                  <a:solidFill>
                    <a:sysClr val="windowText" lastClr="000000">
                      <a:alpha val="39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사업화  추진</a:t>
            </a:r>
            <a:endParaRPr lang="ko-KR" altLang="en-US" b="1" i="1" kern="0" spc="-150" dirty="0">
              <a:ln w="127">
                <a:solidFill>
                  <a:sysClr val="windowText" lastClr="000000">
                    <a:alpha val="39000"/>
                  </a:sysClr>
                </a:solidFill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Picture 2" descr="G:\RDoyeOng\ETRI-이충희\원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" y="5129594"/>
            <a:ext cx="95933" cy="95933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= 진용 =\= ETRI =\ETRI_텔레스크린\title_bar_1.png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279" y="1108806"/>
            <a:ext cx="4194546" cy="59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4538869" y="1194652"/>
            <a:ext cx="284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ko-KR" altLang="en-US" b="1" i="1" kern="0" spc="-150" dirty="0" smtClean="0">
                <a:ln w="127">
                  <a:solidFill>
                    <a:sysClr val="windowText" lastClr="000000">
                      <a:alpha val="39000"/>
                    </a:sysClr>
                  </a:solidFill>
                </a:ln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기술 협력</a:t>
            </a:r>
            <a:endParaRPr lang="ko-KR" altLang="en-US" b="1" i="1" kern="0" spc="-150" dirty="0">
              <a:ln w="127">
                <a:solidFill>
                  <a:sysClr val="windowText" lastClr="000000">
                    <a:alpha val="39000"/>
                  </a:sysClr>
                </a:solidFill>
              </a:ln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평행 사변형 14"/>
          <p:cNvSpPr/>
          <p:nvPr/>
        </p:nvSpPr>
        <p:spPr bwMode="auto">
          <a:xfrm>
            <a:off x="4582561" y="5229200"/>
            <a:ext cx="3882762" cy="82572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ko-KR" altLang="en-US" sz="14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기술예고제</a:t>
            </a:r>
            <a:r>
              <a:rPr lang="en-US" altLang="ko-KR" sz="14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기술 마케팅을 통한 적극적 사업 홍보</a:t>
            </a:r>
            <a:endParaRPr lang="en-US" altLang="ko-KR" sz="1400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endParaRPr lang="en-US" altLang="ko-KR" sz="1400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평행 사변형 15"/>
          <p:cNvSpPr/>
          <p:nvPr/>
        </p:nvSpPr>
        <p:spPr bwMode="auto">
          <a:xfrm>
            <a:off x="4627665" y="1707281"/>
            <a:ext cx="3655273" cy="209552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4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산학연 협력 기반 자문위원회 추진</a:t>
            </a:r>
            <a:endParaRPr lang="ko-KR" altLang="en-US" sz="1400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98890" y="5045124"/>
            <a:ext cx="3524496" cy="1389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인메모리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클라우드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기반 메시지 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스트림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처리 및 금융 사기 정보 공유 기술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–  </a:t>
            </a:r>
            <a:r>
              <a:rPr lang="ko-KR" altLang="en-US" sz="1400" b="1" spc="-150" dirty="0" smtClean="0">
                <a:ln w="127">
                  <a:noFill/>
                </a:ln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기술이전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추진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완료 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(‘14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12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악성 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분석 기술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en-US" altLang="ko-KR" sz="14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KISA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악성 </a:t>
            </a:r>
            <a:r>
              <a:rPr lang="ko-KR" altLang="en-US" sz="14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앱</a:t>
            </a:r>
            <a:r>
              <a:rPr lang="ko-KR" altLang="en-US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교차검증용 </a:t>
            </a:r>
            <a:r>
              <a:rPr lang="ko-KR" altLang="en-US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솔루션</a:t>
            </a:r>
            <a:r>
              <a:rPr lang="ko-KR" altLang="en-US" sz="14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으로 활용 </a:t>
            </a:r>
            <a:r>
              <a:rPr lang="ko-KR" altLang="en-US" sz="14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추진 중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4790959" y="2767448"/>
            <a:ext cx="3810383" cy="784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 NSHC,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지란지교 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spc="-150" dirty="0" err="1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금융보안원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, KISA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등과 협력관계 구축   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및 정기적인 자문위원회 개최 중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Symbol" panose="05050102010706020507" pitchFamily="18" charset="2"/>
              </a:rPr>
              <a:t>- 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Symbol" panose="05050102010706020507" pitchFamily="18" charset="2"/>
              </a:rPr>
              <a:t>최신 금융사기 대응 기술 파악 및 연구결과물 사업화    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  <a:sym typeface="Symbol" panose="05050102010706020507" pitchFamily="18" charset="2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Symbol" panose="05050102010706020507" pitchFamily="18" charset="2"/>
              </a:rPr>
              <a:t>   방안 모색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  <a:sym typeface="Symbol" panose="05050102010706020507" pitchFamily="18" charset="2"/>
            </a:endParaRPr>
          </a:p>
          <a:p>
            <a:pPr marL="0" lvl="1" latinLnBrk="0">
              <a:spcBef>
                <a:spcPts val="300"/>
              </a:spcBef>
              <a:spcAft>
                <a:spcPts val="0"/>
              </a:spcAft>
              <a:buClr>
                <a:srgbClr val="808080"/>
              </a:buClr>
              <a:defRPr/>
            </a:pPr>
            <a:r>
              <a:rPr lang="en-US" altLang="ko-KR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Symbol" panose="05050102010706020507" pitchFamily="18" charset="2"/>
              </a:rPr>
              <a:t>-  </a:t>
            </a:r>
            <a:r>
              <a:rPr lang="ko-KR" altLang="en-US" sz="1400" b="1" spc="-150" dirty="0" smtClean="0">
                <a:ln w="127">
                  <a:noFill/>
                </a:ln>
                <a:latin typeface="나눔고딕" panose="020D0604000000000000" pitchFamily="50" charset="-127"/>
                <a:ea typeface="나눔고딕" panose="020D0604000000000000" pitchFamily="50" charset="-127"/>
                <a:sym typeface="Symbol" panose="05050102010706020507" pitchFamily="18" charset="2"/>
              </a:rPr>
              <a:t>요구사항 확인 및 추가 요구사항 발굴</a:t>
            </a:r>
            <a:endParaRPr lang="en-US" altLang="ko-KR" sz="1400" b="1" spc="-150" dirty="0" smtClean="0">
              <a:ln w="127">
                <a:noFill/>
              </a:ln>
              <a:latin typeface="나눔고딕" panose="020D0604000000000000" pitchFamily="50" charset="-127"/>
              <a:ea typeface="나눔고딕" panose="020D0604000000000000" pitchFamily="50" charset="-127"/>
              <a:sym typeface="Symbol" panose="05050102010706020507" pitchFamily="18" charset="2"/>
            </a:endParaRPr>
          </a:p>
        </p:txBody>
      </p:sp>
      <p:pic>
        <p:nvPicPr>
          <p:cNvPr id="19" name="Picture 2" descr="G:\RDoyeOng\ETRI-이충희\원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374" y="2848347"/>
            <a:ext cx="114648" cy="114648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G:\RDoyeOng\ETRI-이충희\원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95" y="5853347"/>
            <a:ext cx="95933" cy="95933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평행 사변형 21"/>
          <p:cNvSpPr/>
          <p:nvPr/>
        </p:nvSpPr>
        <p:spPr bwMode="auto">
          <a:xfrm>
            <a:off x="497962" y="1773424"/>
            <a:ext cx="3655273" cy="578132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기술 이전  </a:t>
            </a:r>
            <a:r>
              <a:rPr lang="en-US" altLang="ko-KR" sz="16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건 추진 완료 및 </a:t>
            </a:r>
            <a:endParaRPr lang="en-US" altLang="ko-KR" sz="1600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ctr" defTabSz="914400" eaLnBrk="1" hangingPunct="1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ko-KR" altLang="en-US" sz="16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추가 이전 계획 </a:t>
            </a:r>
            <a:r>
              <a:rPr lang="ko-KR" altLang="en-US" sz="16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FF99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중</a:t>
            </a:r>
            <a:endParaRPr lang="ko-KR" altLang="en-US" sz="1600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FF990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071" y="2442839"/>
            <a:ext cx="3672408" cy="2284824"/>
          </a:xfrm>
          <a:prstGeom prst="rect">
            <a:avLst/>
          </a:prstGeom>
        </p:spPr>
      </p:pic>
      <p:pic>
        <p:nvPicPr>
          <p:cNvPr id="28" name="Picture 16" descr="KISA 인터넷침해대응센터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0359" b="-6492"/>
          <a:stretch/>
        </p:blipFill>
        <p:spPr bwMode="auto">
          <a:xfrm>
            <a:off x="5754712" y="2129014"/>
            <a:ext cx="550053" cy="1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l="5766" t="22509" r="9185" b="22005"/>
          <a:stretch/>
        </p:blipFill>
        <p:spPr>
          <a:xfrm>
            <a:off x="5588779" y="2402612"/>
            <a:ext cx="712731" cy="211180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80309" y="2093335"/>
            <a:ext cx="529478" cy="490847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0399" y="2347276"/>
            <a:ext cx="1502950" cy="25756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52940" y="2133453"/>
            <a:ext cx="434347" cy="434347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00218" y="2078458"/>
            <a:ext cx="868959" cy="32727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27411" y="5308050"/>
            <a:ext cx="891553" cy="119694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61187" y="5286286"/>
            <a:ext cx="832050" cy="123514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8" name="설명선 2(테두리 없음) 37"/>
          <p:cNvSpPr/>
          <p:nvPr/>
        </p:nvSpPr>
        <p:spPr>
          <a:xfrm>
            <a:off x="6012160" y="6159272"/>
            <a:ext cx="920879" cy="36004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78763"/>
              <a:gd name="adj6" fmla="val -5299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기술예고제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" name="설명선 2(테두리 없음) 39"/>
          <p:cNvSpPr/>
          <p:nvPr/>
        </p:nvSpPr>
        <p:spPr>
          <a:xfrm>
            <a:off x="6256300" y="5739967"/>
            <a:ext cx="920879" cy="360040"/>
          </a:xfrm>
          <a:prstGeom prst="callout2">
            <a:avLst>
              <a:gd name="adj1" fmla="val 18751"/>
              <a:gd name="adj2" fmla="val 105732"/>
              <a:gd name="adj3" fmla="val 6208"/>
              <a:gd name="adj4" fmla="val 112606"/>
              <a:gd name="adj5" fmla="val -72493"/>
              <a:gd name="adj6" fmla="val 12803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smtClean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기술마케팅</a:t>
            </a:r>
            <a:endParaRPr lang="ko-KR" altLang="en-US" sz="1000" b="1" dirty="0">
              <a:solidFill>
                <a:schemeClr val="accent1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621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6" descr="표지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7" descr="라인.png"/>
          <p:cNvPicPr>
            <a:picLocks noChangeAspect="1"/>
          </p:cNvPicPr>
          <p:nvPr/>
        </p:nvPicPr>
        <p:blipFill>
          <a:blip r:embed="rId3" cstate="print"/>
          <a:srcRect t="57350"/>
          <a:stretch>
            <a:fillRect/>
          </a:stretch>
        </p:blipFill>
        <p:spPr bwMode="auto">
          <a:xfrm>
            <a:off x="0" y="3933825"/>
            <a:ext cx="91440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그림 8" descr="패턴.png"/>
          <p:cNvPicPr>
            <a:picLocks noChangeAspect="1"/>
          </p:cNvPicPr>
          <p:nvPr/>
        </p:nvPicPr>
        <p:blipFill>
          <a:blip r:embed="rId4" cstate="print"/>
          <a:srcRect r="29526" b="31100"/>
          <a:stretch>
            <a:fillRect/>
          </a:stretch>
        </p:blipFill>
        <p:spPr bwMode="auto">
          <a:xfrm>
            <a:off x="0" y="-43855"/>
            <a:ext cx="644366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그림 22" descr="지구.png"/>
          <p:cNvPicPr>
            <a:picLocks noChangeAspect="1"/>
          </p:cNvPicPr>
          <p:nvPr/>
        </p:nvPicPr>
        <p:blipFill>
          <a:blip r:embed="rId5" cstate="print"/>
          <a:srcRect t="10101" r="22438"/>
          <a:stretch>
            <a:fillRect/>
          </a:stretch>
        </p:blipFill>
        <p:spPr>
          <a:xfrm>
            <a:off x="0" y="1415238"/>
            <a:ext cx="6261100" cy="5442761"/>
          </a:xfrm>
          <a:prstGeom prst="rect">
            <a:avLst/>
          </a:prstGeom>
        </p:spPr>
      </p:pic>
      <p:pic>
        <p:nvPicPr>
          <p:cNvPr id="11" name="Picture 4" descr="slogan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707704"/>
            <a:ext cx="1444569" cy="452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77650"/>
            <a:ext cx="270033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54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3378364" y="691742"/>
            <a:ext cx="4856338" cy="797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latinLnBrk="1" hangingPunct="1">
              <a:lnSpc>
                <a:spcPts val="55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Arial" pitchFamily="34" charset="0"/>
              </a:rPr>
              <a:t>발표 순서</a:t>
            </a:r>
            <a:endParaRPr kumimoji="0" lang="en-US" altLang="ko-KR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휴먼둥근헤드라인" panose="02030504000101010101" pitchFamily="18" charset="-127"/>
              <a:ea typeface="휴먼둥근헤드라인" panose="02030504000101010101" pitchFamily="18" charset="-127"/>
              <a:cs typeface="Arial" pitchFamily="34" charset="0"/>
            </a:endParaRPr>
          </a:p>
        </p:txBody>
      </p:sp>
      <p:pic>
        <p:nvPicPr>
          <p:cNvPr id="15434" name="Picture 4" descr="sloga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FFF"/>
              </a:clrFrom>
              <a:clrTo>
                <a:srgbClr val="FE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3850" y="333375"/>
            <a:ext cx="1149350" cy="35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" name="그룹 23"/>
          <p:cNvGrpSpPr/>
          <p:nvPr/>
        </p:nvGrpSpPr>
        <p:grpSpPr>
          <a:xfrm>
            <a:off x="3342270" y="2013231"/>
            <a:ext cx="5040559" cy="622300"/>
            <a:chOff x="571473" y="1285860"/>
            <a:chExt cx="4505352" cy="622300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3" y="1285860"/>
              <a:ext cx="4505352" cy="62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5"/>
            <p:cNvSpPr txBox="1">
              <a:spLocks noChangeArrowheads="1"/>
            </p:cNvSpPr>
            <p:nvPr/>
          </p:nvSpPr>
          <p:spPr bwMode="auto">
            <a:xfrm>
              <a:off x="782519" y="1333477"/>
              <a:ext cx="3613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1</a:t>
              </a:r>
              <a:endParaRPr kumimoji="0" lang="ko-KR" altLang="en-US" sz="2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28" name="Rectangle 46"/>
            <p:cNvSpPr>
              <a:spLocks noChangeArrowheads="1"/>
            </p:cNvSpPr>
            <p:nvPr/>
          </p:nvSpPr>
          <p:spPr bwMode="auto">
            <a:xfrm>
              <a:off x="1633017" y="1368984"/>
              <a:ext cx="2953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SzPct val="75000"/>
                <a:defRPr/>
              </a:pPr>
              <a:r>
                <a:rPr kumimoji="0" lang="ko-KR" altLang="en-US" sz="2000" spc="-150" dirty="0" smtClean="0">
                  <a:ln w="11430"/>
                  <a:solidFill>
                    <a:srgbClr val="00009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배경 및 필요성</a:t>
              </a:r>
              <a:endParaRPr kumimoji="0" lang="ko-KR" altLang="en-US" sz="2000" spc="-150" dirty="0">
                <a:ln w="11430"/>
                <a:solidFill>
                  <a:srgbClr val="00009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342270" y="3657219"/>
            <a:ext cx="5090464" cy="622300"/>
            <a:chOff x="571472" y="2886060"/>
            <a:chExt cx="4505353" cy="622300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2886060"/>
              <a:ext cx="4505353" cy="62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extBox 25"/>
            <p:cNvSpPr txBox="1">
              <a:spLocks noChangeArrowheads="1"/>
            </p:cNvSpPr>
            <p:nvPr/>
          </p:nvSpPr>
          <p:spPr bwMode="auto">
            <a:xfrm>
              <a:off x="793602" y="2945873"/>
              <a:ext cx="3578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3</a:t>
              </a:r>
              <a:endParaRPr kumimoji="0" lang="ko-KR" altLang="en-US" sz="2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1654903" y="2963407"/>
              <a:ext cx="30718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SzPct val="75000"/>
                <a:defRPr/>
              </a:pPr>
              <a:r>
                <a:rPr kumimoji="0" lang="ko-KR" altLang="en-US" sz="2000" spc="-150" dirty="0" smtClean="0">
                  <a:ln w="11430"/>
                  <a:solidFill>
                    <a:srgbClr val="00009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시장 규모 및 성장가능성</a:t>
              </a:r>
              <a:endParaRPr kumimoji="0" lang="ko-KR" altLang="en-US" spc="-150" dirty="0">
                <a:ln w="11430"/>
                <a:solidFill>
                  <a:srgbClr val="00009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342270" y="4479213"/>
            <a:ext cx="5101766" cy="622300"/>
            <a:chOff x="571472" y="3686160"/>
            <a:chExt cx="4515356" cy="622300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2" y="3686160"/>
              <a:ext cx="4505352" cy="62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extBox 25"/>
            <p:cNvSpPr txBox="1">
              <a:spLocks noChangeArrowheads="1"/>
            </p:cNvSpPr>
            <p:nvPr/>
          </p:nvSpPr>
          <p:spPr bwMode="auto">
            <a:xfrm>
              <a:off x="803905" y="3703623"/>
              <a:ext cx="35780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4</a:t>
              </a:r>
              <a:endParaRPr kumimoji="0" lang="ko-KR" altLang="en-US" sz="2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41" name="Rectangle 46"/>
            <p:cNvSpPr>
              <a:spLocks noChangeArrowheads="1"/>
            </p:cNvSpPr>
            <p:nvPr/>
          </p:nvSpPr>
          <p:spPr bwMode="auto">
            <a:xfrm>
              <a:off x="1664908" y="3788075"/>
              <a:ext cx="34219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SzPct val="75000"/>
                <a:defRPr/>
              </a:pPr>
              <a:r>
                <a:rPr kumimoji="0" lang="ko-KR" altLang="en-US" sz="2000" spc="-150" dirty="0" smtClean="0">
                  <a:ln w="11430"/>
                  <a:solidFill>
                    <a:srgbClr val="00009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사업화 추진 방향</a:t>
              </a:r>
              <a:endParaRPr kumimoji="0" lang="ko-KR" altLang="en-US" sz="2000" spc="-150" dirty="0">
                <a:ln w="11430"/>
                <a:solidFill>
                  <a:srgbClr val="00009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3342270" y="2835225"/>
            <a:ext cx="5040559" cy="622300"/>
            <a:chOff x="571473" y="1285860"/>
            <a:chExt cx="4505352" cy="622300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1473" y="1285860"/>
              <a:ext cx="4505352" cy="622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extBox 25"/>
            <p:cNvSpPr txBox="1">
              <a:spLocks noChangeArrowheads="1"/>
            </p:cNvSpPr>
            <p:nvPr/>
          </p:nvSpPr>
          <p:spPr bwMode="auto">
            <a:xfrm>
              <a:off x="782519" y="1345962"/>
              <a:ext cx="36135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2400" kern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2</a:t>
              </a:r>
              <a:endParaRPr kumimoji="0" lang="ko-KR" altLang="en-US" sz="2400" kern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  <p:sp>
          <p:nvSpPr>
            <p:cNvPr id="47" name="Rectangle 46"/>
            <p:cNvSpPr>
              <a:spLocks noChangeArrowheads="1"/>
            </p:cNvSpPr>
            <p:nvPr/>
          </p:nvSpPr>
          <p:spPr bwMode="auto">
            <a:xfrm>
              <a:off x="1630346" y="1402359"/>
              <a:ext cx="29534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  <a:buSzPct val="75000"/>
                <a:defRPr/>
              </a:pPr>
              <a:r>
                <a:rPr kumimoji="0" lang="ko-KR" altLang="en-US" sz="2000" spc="-150" dirty="0" smtClean="0">
                  <a:ln w="11430"/>
                  <a:solidFill>
                    <a:srgbClr val="000099"/>
                  </a:solidFill>
                  <a:latin typeface="휴먼둥근헤드라인" panose="02030504000101010101" pitchFamily="18" charset="-127"/>
                  <a:ea typeface="휴먼둥근헤드라인" panose="02030504000101010101" pitchFamily="18" charset="-127"/>
                </a:rPr>
                <a:t>연구 목표 및 내용</a:t>
              </a:r>
              <a:endParaRPr kumimoji="0" lang="ko-KR" altLang="en-US" sz="2000" spc="-150" dirty="0">
                <a:ln w="11430"/>
                <a:solidFill>
                  <a:srgbClr val="00009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672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" name="다이어그램 72"/>
          <p:cNvGraphicFramePr/>
          <p:nvPr>
            <p:extLst>
              <p:ext uri="{D42A27DB-BD31-4B8C-83A1-F6EECF244321}">
                <p14:modId xmlns:p14="http://schemas.microsoft.com/office/powerpoint/2010/main" val="2179720236"/>
              </p:ext>
            </p:extLst>
          </p:nvPr>
        </p:nvGraphicFramePr>
        <p:xfrm>
          <a:off x="343789" y="806632"/>
          <a:ext cx="8064896" cy="5661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" name="TextBox 138"/>
          <p:cNvSpPr txBox="1"/>
          <p:nvPr/>
        </p:nvSpPr>
        <p:spPr bwMode="auto">
          <a:xfrm>
            <a:off x="1118347" y="1382697"/>
            <a:ext cx="2249778" cy="9618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스마트폰</a:t>
            </a:r>
            <a:r>
              <a:rPr lang="ko-KR" altLang="en-US" sz="15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대중화</a:t>
            </a:r>
            <a:endParaRPr lang="en-US" altLang="ko-KR" sz="1500" b="1" dirty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2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- </a:t>
            </a:r>
            <a:r>
              <a:rPr lang="ko-KR" altLang="en-US" sz="12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국내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가입자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4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천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38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만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(’14/11)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국내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스마트폰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보급률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83%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로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세계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4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위</a:t>
            </a:r>
            <a:r>
              <a:rPr lang="en-US" altLang="ko-KR" sz="1100" b="1" baseline="3000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1)</a:t>
            </a:r>
            <a:endParaRPr lang="en-US" altLang="ko-KR" sz="1100" b="1" baseline="3000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76" name="TextBox 138"/>
          <p:cNvSpPr txBox="1"/>
          <p:nvPr/>
        </p:nvSpPr>
        <p:spPr bwMode="auto">
          <a:xfrm>
            <a:off x="3948382" y="1382697"/>
            <a:ext cx="1774823" cy="126957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err="1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모바일뱅킹</a:t>
            </a: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활성화</a:t>
            </a:r>
            <a:endParaRPr lang="en-US" altLang="ko-KR" sz="1500" b="1" dirty="0" smtClean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lnSpc>
                <a:spcPct val="150000"/>
              </a:lnSpc>
              <a:buSzPct val="95000"/>
            </a:pP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국내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모바일뱅킹등록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6,408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만명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(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중복가입 포함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) -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스마트폰뱅킹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81.6% </a:t>
            </a:r>
            <a:r>
              <a:rPr lang="en-US" altLang="ko-KR" sz="1400" b="1" baseline="3000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2)</a:t>
            </a:r>
            <a:endParaRPr lang="en-US" altLang="ko-KR" sz="14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51" y="1585656"/>
            <a:ext cx="728501" cy="6426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425" y="1561273"/>
            <a:ext cx="701599" cy="8200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Box 138"/>
          <p:cNvSpPr txBox="1"/>
          <p:nvPr/>
        </p:nvSpPr>
        <p:spPr bwMode="auto">
          <a:xfrm>
            <a:off x="6533640" y="3296161"/>
            <a:ext cx="1896430" cy="1284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다양한 참여 주체</a:t>
            </a:r>
            <a:endParaRPr lang="en-US" altLang="ko-KR" sz="1500" b="1" dirty="0" smtClean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lnSpc>
                <a:spcPct val="150000"/>
              </a:lnSpc>
              <a:buSzPct val="95000"/>
              <a:buFontTx/>
              <a:buChar char="-"/>
            </a:pP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구글</a:t>
            </a: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외에 단말제조사 및 이동통신사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포탈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Tx/>
              <a:buChar char="-"/>
            </a:pP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보안 위협 대처 둔감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(OS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업데이트 주체 제조사</a:t>
            </a: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)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7" name="TextBox 138"/>
          <p:cNvSpPr txBox="1"/>
          <p:nvPr/>
        </p:nvSpPr>
        <p:spPr bwMode="auto">
          <a:xfrm>
            <a:off x="1256374" y="3320299"/>
            <a:ext cx="2772840" cy="11156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en-US" altLang="ko-KR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Untrusted App</a:t>
            </a:r>
            <a:endParaRPr lang="en-US" altLang="ko-KR" sz="1500" b="1" dirty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- 3</a:t>
            </a:r>
            <a:r>
              <a:rPr lang="en-US" altLang="ko-KR" sz="1100" b="1" baseline="3000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rd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party  </a:t>
            </a:r>
            <a:r>
              <a:rPr lang="ko-KR" altLang="en-US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마켓 </a:t>
            </a:r>
            <a:r>
              <a:rPr lang="ko-KR" altLang="en-US" sz="1100" b="1" dirty="0" err="1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허용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User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설치 허용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P2P,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블랙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마켓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…</a:t>
            </a:r>
          </a:p>
          <a:p>
            <a:pPr eaLnBrk="1" hangingPunct="1"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설치 시 실행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퍼미션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요구</a:t>
            </a:r>
            <a:endParaRPr lang="en-US" altLang="ko-KR" sz="1100" b="1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88" name="TextBox 138"/>
          <p:cNvSpPr txBox="1"/>
          <p:nvPr/>
        </p:nvSpPr>
        <p:spPr bwMode="auto">
          <a:xfrm>
            <a:off x="3948382" y="3296161"/>
            <a:ext cx="2052330" cy="11156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높은 시장 점유율</a:t>
            </a:r>
            <a:endParaRPr lang="en-US" altLang="ko-KR" sz="1500" b="1" dirty="0" smtClean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Tx/>
              <a:buChar char="-"/>
            </a:pP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모바일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최고시장 점유율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Tx/>
              <a:buChar char="-"/>
            </a:pP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오픈 소스 플랫폼 정책 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 typeface="Wingdings" panose="05000000000000000000" pitchFamily="2" charset="2"/>
              <a:buChar char="è"/>
            </a:pP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높은 보안 위협성과 위협        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해결에 유리의 양면성</a:t>
            </a:r>
            <a:endParaRPr lang="en-US" altLang="ko-KR" sz="1100" b="1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96" name="Picture 4" descr="https://encrypted-tbn2.gstatic.com/images?q=tbn:ANd9GcR-Q2qIVc3LbFUlFdXNmKKAN7GFrNmfO1DaQ-EKbzB0oqc318ZVdQ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845" y="3908523"/>
            <a:ext cx="708648" cy="455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TextBox 138"/>
          <p:cNvSpPr txBox="1"/>
          <p:nvPr/>
        </p:nvSpPr>
        <p:spPr bwMode="auto">
          <a:xfrm>
            <a:off x="4036485" y="5080972"/>
            <a:ext cx="2265411" cy="130035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진화하는 악성 코드</a:t>
            </a:r>
            <a:endParaRPr lang="en-US" altLang="ko-KR" sz="1500" b="1" dirty="0" smtClean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Tx/>
              <a:buChar char="-"/>
            </a:pP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‘14</a:t>
            </a:r>
            <a:r>
              <a:rPr lang="ko-KR" altLang="en-US" sz="1100" b="1" spc="-15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년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스마트폰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악성코드  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   143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만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여개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 ’12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년 대비 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444%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증가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hangingPunct="1">
              <a:buSzPct val="95000"/>
              <a:buFontTx/>
              <a:buChar char="-"/>
            </a:pP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리패키징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코드난독화를 통한 </a:t>
            </a:r>
            <a:r>
              <a:rPr lang="en-US" altLang="ko-KR" sz="1100" b="1" spc="-15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spc="-150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  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악성 코드 기술 진화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endParaRPr lang="en-US" altLang="ko-KR" sz="1200" b="1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99324" y="1699136"/>
            <a:ext cx="1441825" cy="928699"/>
          </a:xfrm>
          <a:prstGeom prst="rect">
            <a:avLst/>
          </a:prstGeom>
        </p:spPr>
      </p:pic>
      <p:sp>
        <p:nvSpPr>
          <p:cNvPr id="107" name="TextBox 138"/>
          <p:cNvSpPr txBox="1"/>
          <p:nvPr/>
        </p:nvSpPr>
        <p:spPr bwMode="auto">
          <a:xfrm>
            <a:off x="6132071" y="1348371"/>
            <a:ext cx="2249778" cy="6924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err="1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안드로이드</a:t>
            </a:r>
            <a:r>
              <a:rPr lang="ko-KR" altLang="en-US" sz="1500" b="1" dirty="0" smtClean="0">
                <a:solidFill>
                  <a:srgbClr val="C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점유율</a:t>
            </a:r>
            <a:endParaRPr lang="en-US" altLang="ko-KR" sz="1500" b="1" dirty="0" smtClean="0">
              <a:solidFill>
                <a:srgbClr val="C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lnSpc>
                <a:spcPct val="150000"/>
              </a:lnSpc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- 70% ↑</a:t>
            </a:r>
            <a:endParaRPr lang="en-US" altLang="ko-KR" sz="1100" b="1" dirty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863954" y="6483415"/>
            <a:ext cx="38042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indent="-228600">
              <a:buAutoNum type="arabicParenR"/>
            </a:pPr>
            <a:r>
              <a:rPr lang="en-US" altLang="ko-KR" sz="800" dirty="0" smtClean="0">
                <a:latin typeface="+mj-ea"/>
                <a:ea typeface="+mj-ea"/>
              </a:rPr>
              <a:t>2015. 7.  8,  KT </a:t>
            </a:r>
            <a:r>
              <a:rPr lang="ko-KR" altLang="en-US" sz="800" dirty="0" smtClean="0">
                <a:latin typeface="+mj-ea"/>
                <a:ea typeface="+mj-ea"/>
              </a:rPr>
              <a:t>경제경영연구소</a:t>
            </a:r>
            <a:r>
              <a:rPr lang="en-US" altLang="ko-KR" sz="800" dirty="0" smtClean="0">
                <a:latin typeface="+mj-ea"/>
                <a:ea typeface="+mj-ea"/>
              </a:rPr>
              <a:t>, “2015</a:t>
            </a:r>
            <a:r>
              <a:rPr lang="ko-KR" altLang="en-US" sz="800" dirty="0" smtClean="0">
                <a:latin typeface="+mj-ea"/>
                <a:ea typeface="+mj-ea"/>
              </a:rPr>
              <a:t>년 상반기 </a:t>
            </a:r>
            <a:r>
              <a:rPr lang="ko-KR" altLang="en-US" sz="800" dirty="0" err="1" smtClean="0">
                <a:latin typeface="+mj-ea"/>
                <a:ea typeface="+mj-ea"/>
              </a:rPr>
              <a:t>모바일</a:t>
            </a:r>
            <a:r>
              <a:rPr lang="ko-KR" altLang="en-US" sz="800" dirty="0" smtClean="0">
                <a:latin typeface="+mj-ea"/>
                <a:ea typeface="+mj-ea"/>
              </a:rPr>
              <a:t> </a:t>
            </a:r>
            <a:r>
              <a:rPr lang="ko-KR" altLang="en-US" sz="800" dirty="0" err="1" smtClean="0">
                <a:latin typeface="+mj-ea"/>
                <a:ea typeface="+mj-ea"/>
              </a:rPr>
              <a:t>트렌드</a:t>
            </a:r>
            <a:r>
              <a:rPr lang="ko-KR" altLang="en-US" sz="800" dirty="0" smtClean="0">
                <a:latin typeface="+mj-ea"/>
                <a:ea typeface="+mj-ea"/>
              </a:rPr>
              <a:t> 보고서</a:t>
            </a:r>
            <a:r>
              <a:rPr lang="en-US" altLang="ko-KR" sz="800" dirty="0" smtClean="0">
                <a:latin typeface="+mj-ea"/>
                <a:ea typeface="+mj-ea"/>
              </a:rPr>
              <a:t>”</a:t>
            </a:r>
          </a:p>
          <a:p>
            <a:pPr marL="228600" indent="-228600">
              <a:buAutoNum type="arabicParenR"/>
            </a:pPr>
            <a:r>
              <a:rPr lang="en-US" altLang="ko-KR" sz="800" dirty="0" smtClean="0">
                <a:latin typeface="+mj-ea"/>
                <a:ea typeface="+mj-ea"/>
              </a:rPr>
              <a:t>2015, 5. 25, </a:t>
            </a:r>
            <a:r>
              <a:rPr lang="ko-KR" altLang="en-US" sz="800" dirty="0" smtClean="0">
                <a:latin typeface="+mj-ea"/>
                <a:ea typeface="+mj-ea"/>
              </a:rPr>
              <a:t>한국은행</a:t>
            </a:r>
            <a:r>
              <a:rPr lang="en-US" altLang="ko-KR" sz="800" dirty="0" smtClean="0">
                <a:latin typeface="+mj-ea"/>
                <a:ea typeface="+mj-ea"/>
              </a:rPr>
              <a:t>, “2015</a:t>
            </a:r>
            <a:r>
              <a:rPr lang="ko-KR" altLang="en-US" sz="800" dirty="0" smtClean="0">
                <a:latin typeface="+mj-ea"/>
                <a:ea typeface="+mj-ea"/>
              </a:rPr>
              <a:t>년 </a:t>
            </a:r>
            <a:r>
              <a:rPr lang="en-US" altLang="ko-KR" sz="800" dirty="0" smtClean="0">
                <a:latin typeface="+mj-ea"/>
                <a:ea typeface="+mj-ea"/>
              </a:rPr>
              <a:t>1</a:t>
            </a:r>
            <a:r>
              <a:rPr lang="ko-KR" altLang="en-US" sz="800" dirty="0" smtClean="0">
                <a:latin typeface="+mj-ea"/>
                <a:ea typeface="+mj-ea"/>
              </a:rPr>
              <a:t>분기 국내 </a:t>
            </a:r>
            <a:r>
              <a:rPr lang="ko-KR" altLang="en-US" sz="800" dirty="0" err="1" smtClean="0">
                <a:latin typeface="+mj-ea"/>
                <a:ea typeface="+mj-ea"/>
              </a:rPr>
              <a:t>인터넷뱅킹</a:t>
            </a:r>
            <a:r>
              <a:rPr lang="ko-KR" altLang="en-US" sz="800" dirty="0" smtClean="0">
                <a:latin typeface="+mj-ea"/>
                <a:ea typeface="+mj-ea"/>
              </a:rPr>
              <a:t> 서비스 이용현황</a:t>
            </a:r>
            <a:r>
              <a:rPr lang="en-US" altLang="ko-KR" sz="800" dirty="0" smtClean="0">
                <a:latin typeface="+mj-ea"/>
                <a:ea typeface="+mj-ea"/>
              </a:rPr>
              <a:t>”</a:t>
            </a:r>
            <a:endParaRPr lang="ko-KR" altLang="en-US" sz="800" dirty="0">
              <a:latin typeface="+mj-ea"/>
              <a:ea typeface="+mj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34714" y="3450014"/>
            <a:ext cx="821660" cy="911142"/>
            <a:chOff x="422087" y="3394762"/>
            <a:chExt cx="821660" cy="911142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2087" y="3394762"/>
              <a:ext cx="529009" cy="52900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922" y="3815242"/>
              <a:ext cx="427666" cy="4276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43454" y="3638749"/>
              <a:ext cx="400293" cy="66715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09775" y="3542485"/>
            <a:ext cx="345804" cy="3684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16"/>
          <a:srcRect t="29815" b="28874"/>
          <a:stretch/>
        </p:blipFill>
        <p:spPr>
          <a:xfrm>
            <a:off x="5692795" y="4016739"/>
            <a:ext cx="998017" cy="274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9" name="그림 10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16139" y="3592556"/>
            <a:ext cx="317501" cy="3175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7"/>
          <a:srcRect l="20393" r="20238"/>
          <a:stretch/>
        </p:blipFill>
        <p:spPr>
          <a:xfrm>
            <a:off x="3213845" y="3419566"/>
            <a:ext cx="712951" cy="4670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4" name="TextBox 138"/>
          <p:cNvSpPr txBox="1"/>
          <p:nvPr/>
        </p:nvSpPr>
        <p:spPr bwMode="auto">
          <a:xfrm>
            <a:off x="1147830" y="5080972"/>
            <a:ext cx="2772840" cy="128496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다양한 공격의 빈발</a:t>
            </a:r>
            <a:endParaRPr lang="en-US" altLang="ko-KR" sz="1500" b="1" dirty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보이스피싱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스미싱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파밍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몸캠피싱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등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 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다양한 사회공학적 공격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기법 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민원 발생 등 생활밀착형</a:t>
            </a: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시즌별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맞춤형 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스미싱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문구로 악성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배포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스마트폰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뱅킹을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노리는 악성 </a:t>
            </a:r>
            <a:r>
              <a:rPr lang="ko-KR" altLang="en-US" sz="1100" b="1" spc="-150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앱이</a:t>
            </a:r>
            <a:r>
              <a:rPr lang="ko-KR" altLang="en-US" sz="1100" b="1" spc="-150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상당 수</a:t>
            </a:r>
            <a:endParaRPr lang="en-US" altLang="ko-KR" sz="1100" b="1" spc="-150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489334" y="5324428"/>
            <a:ext cx="667103" cy="654788"/>
            <a:chOff x="1601866" y="3834134"/>
            <a:chExt cx="591399" cy="508656"/>
          </a:xfrm>
        </p:grpSpPr>
        <p:pic>
          <p:nvPicPr>
            <p:cNvPr id="116" name="Picture 6"/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866" y="3834134"/>
              <a:ext cx="474884" cy="50865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815464" y="3959129"/>
              <a:ext cx="377801" cy="3754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18915" y="5403061"/>
            <a:ext cx="715298" cy="640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21" name="TextBox 138"/>
          <p:cNvSpPr txBox="1"/>
          <p:nvPr/>
        </p:nvSpPr>
        <p:spPr bwMode="auto">
          <a:xfrm>
            <a:off x="6728982" y="5080972"/>
            <a:ext cx="2091490" cy="113107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buSzPct val="95000"/>
            </a:pPr>
            <a:r>
              <a:rPr lang="ko-KR" altLang="en-US" sz="1500" b="1" dirty="0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높은 </a:t>
            </a:r>
            <a:r>
              <a:rPr lang="ko-KR" altLang="en-US" sz="1500" b="1" dirty="0" err="1" smtClean="0">
                <a:solidFill>
                  <a:srgbClr val="CC33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오탐률</a:t>
            </a:r>
            <a:endParaRPr lang="en-US" altLang="ko-KR" sz="1500" b="1" dirty="0" smtClean="0">
              <a:solidFill>
                <a:srgbClr val="CC33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2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앱의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수는 다수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-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패턴 탐지 위주의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스미싱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hangingPunct="1">
              <a:buSzPct val="95000"/>
            </a:pPr>
            <a:r>
              <a:rPr lang="en-US" altLang="ko-KR" sz="1100" b="1" dirty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차단 </a:t>
            </a:r>
            <a:r>
              <a:rPr lang="ko-KR" altLang="en-US" sz="1100" b="1" dirty="0" err="1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무용지물</a:t>
            </a:r>
            <a:r>
              <a:rPr lang="en-US" altLang="ko-KR" sz="1100" b="1" dirty="0" smtClean="0">
                <a:solidFill>
                  <a:srgbClr val="2D2D8A">
                    <a:lumMod val="75000"/>
                  </a:srgb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(’14/9)</a:t>
            </a:r>
          </a:p>
          <a:p>
            <a:pPr eaLnBrk="1" hangingPunct="1">
              <a:buSzPct val="95000"/>
            </a:pPr>
            <a:endParaRPr lang="en-US" altLang="ko-KR" sz="1100" b="1" dirty="0" smtClean="0">
              <a:solidFill>
                <a:srgbClr val="2D2D8A">
                  <a:lumMod val="75000"/>
                </a:srgb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124" name="제목 2"/>
          <p:cNvSpPr>
            <a:spLocks noGrp="1"/>
          </p:cNvSpPr>
          <p:nvPr>
            <p:ph type="title"/>
          </p:nvPr>
        </p:nvSpPr>
        <p:spPr>
          <a:xfrm>
            <a:off x="374848" y="32937"/>
            <a:ext cx="8229600" cy="560126"/>
          </a:xfrm>
        </p:spPr>
        <p:txBody>
          <a:bodyPr/>
          <a:lstStyle/>
          <a:p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배경 및 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필요성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(1)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 rot="5400000">
            <a:off x="5958237" y="5507572"/>
            <a:ext cx="918947" cy="5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20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배경 및 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필요성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(2)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pic>
        <p:nvPicPr>
          <p:cNvPr id="91" name="Picture 7" descr="bbb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70" y="786839"/>
            <a:ext cx="8496944" cy="1314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" name="다이어그램 91"/>
          <p:cNvGraphicFramePr/>
          <p:nvPr>
            <p:extLst>
              <p:ext uri="{D42A27DB-BD31-4B8C-83A1-F6EECF244321}">
                <p14:modId xmlns:p14="http://schemas.microsoft.com/office/powerpoint/2010/main" val="443731079"/>
              </p:ext>
            </p:extLst>
          </p:nvPr>
        </p:nvGraphicFramePr>
        <p:xfrm>
          <a:off x="107504" y="4005064"/>
          <a:ext cx="885698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93" name="그룹 92"/>
          <p:cNvGrpSpPr/>
          <p:nvPr/>
        </p:nvGrpSpPr>
        <p:grpSpPr>
          <a:xfrm>
            <a:off x="5861359" y="2116239"/>
            <a:ext cx="3168181" cy="514162"/>
            <a:chOff x="5711733" y="1482683"/>
            <a:chExt cx="3390101" cy="942505"/>
          </a:xfrm>
        </p:grpSpPr>
        <p:pic>
          <p:nvPicPr>
            <p:cNvPr id="94" name="Picture 13" descr="C:\= 진용 =\= ETRI =\ETRI_시선통신&amp;스마트 모바일 커넥션 기술개발\스마트모바일_DS\sm_arrow_a6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878"/>
            <a:stretch/>
          </p:blipFill>
          <p:spPr bwMode="auto">
            <a:xfrm>
              <a:off x="5711733" y="1482683"/>
              <a:ext cx="2172635" cy="942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5" name="Picture 13" descr="C:\= 진용 =\= ETRI =\ETRI_시선통신&amp;스마트 모바일 커넥션 기술개발\스마트모바일_DS\sm_arrow_a6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40"/>
            <a:stretch/>
          </p:blipFill>
          <p:spPr bwMode="auto">
            <a:xfrm>
              <a:off x="7884368" y="1482683"/>
              <a:ext cx="1217466" cy="9425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6" name="그룹 95"/>
          <p:cNvGrpSpPr/>
          <p:nvPr/>
        </p:nvGrpSpPr>
        <p:grpSpPr>
          <a:xfrm>
            <a:off x="3065883" y="2049470"/>
            <a:ext cx="2795476" cy="647700"/>
            <a:chOff x="2483767" y="1355007"/>
            <a:chExt cx="3384375" cy="1187293"/>
          </a:xfrm>
        </p:grpSpPr>
        <p:pic>
          <p:nvPicPr>
            <p:cNvPr id="97" name="Picture 10" descr="C:\= 진용 =\= ETRI =\ETRI_시선통신&amp;스마트 모바일 커넥션 기술개발\스마트모바일_DS\sm_arrow_a2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503"/>
            <a:stretch/>
          </p:blipFill>
          <p:spPr bwMode="auto">
            <a:xfrm>
              <a:off x="2483767" y="1355007"/>
              <a:ext cx="1978903" cy="1187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8" name="Picture 10" descr="C:\= 진용 =\= ETRI =\ETRI_시선통신&amp;스마트 모바일 커넥션 기술개발\스마트모바일_DS\sm_arrow_a2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408"/>
            <a:stretch/>
          </p:blipFill>
          <p:spPr bwMode="auto">
            <a:xfrm>
              <a:off x="4462669" y="1355007"/>
              <a:ext cx="1405473" cy="11872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9" name="Picture 12" descr="C:\= 진용 =\= ETRI =\ETRI_시선통신&amp;스마트 모바일 커넥션 기술개발\스마트모바일_DS\sm_arrow_a5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086907"/>
            <a:ext cx="2958379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TextBox 99"/>
          <p:cNvSpPr txBox="1"/>
          <p:nvPr/>
        </p:nvSpPr>
        <p:spPr>
          <a:xfrm>
            <a:off x="649318" y="2184730"/>
            <a:ext cx="1678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  <a:lvl2pPr marL="0" lvl="1"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2pPr>
          </a:lstStyle>
          <a:p>
            <a:pPr eaLnBrk="1" latinLnBrk="1" hangingPunct="1"/>
            <a:r>
              <a:rPr lang="ko-KR" altLang="en-US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현재의 솔루션</a:t>
            </a:r>
            <a:endParaRPr lang="en-US" altLang="ko-KR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413881" y="2151546"/>
            <a:ext cx="1953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  <a:lvl2pPr marL="0" lvl="1"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2pPr>
          </a:lstStyle>
          <a:p>
            <a:pPr eaLnBrk="1" latinLnBrk="1" hangingPunct="1"/>
            <a:r>
              <a:rPr lang="ko-KR" altLang="en-US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 및 문제점</a:t>
            </a:r>
            <a:endParaRPr lang="en-US" altLang="ko-KR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512988" y="2151546"/>
            <a:ext cx="1858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1pPr>
            <a:lvl2pPr marL="0" lvl="1" algn="ctr">
              <a:defRPr b="1" i="1" spc="-15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HY견고딕" pitchFamily="18" charset="-127"/>
                <a:ea typeface="HY견고딕" pitchFamily="18" charset="-127"/>
              </a:defRPr>
            </a:lvl2pPr>
          </a:lstStyle>
          <a:p>
            <a:pPr eaLnBrk="1" latinLnBrk="1" hangingPunct="1"/>
            <a:r>
              <a:rPr lang="ko-KR" altLang="en-US" dirty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연구개발 대응</a:t>
            </a:r>
            <a:endParaRPr lang="en-US" altLang="ko-KR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03" name="다이어그램 102"/>
          <p:cNvGraphicFramePr/>
          <p:nvPr>
            <p:extLst>
              <p:ext uri="{D42A27DB-BD31-4B8C-83A1-F6EECF244321}">
                <p14:modId xmlns:p14="http://schemas.microsoft.com/office/powerpoint/2010/main" val="2434690402"/>
              </p:ext>
            </p:extLst>
          </p:nvPr>
        </p:nvGraphicFramePr>
        <p:xfrm>
          <a:off x="107218" y="2727961"/>
          <a:ext cx="8922322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4" name="다이어그램 103"/>
          <p:cNvGraphicFramePr/>
          <p:nvPr>
            <p:extLst>
              <p:ext uri="{D42A27DB-BD31-4B8C-83A1-F6EECF244321}">
                <p14:modId xmlns:p14="http://schemas.microsoft.com/office/powerpoint/2010/main" val="1783628675"/>
              </p:ext>
            </p:extLst>
          </p:nvPr>
        </p:nvGraphicFramePr>
        <p:xfrm>
          <a:off x="132253" y="5301208"/>
          <a:ext cx="8922322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05" name="AutoShape 33"/>
          <p:cNvSpPr>
            <a:spLocks noChangeArrowheads="1"/>
          </p:cNvSpPr>
          <p:nvPr/>
        </p:nvSpPr>
        <p:spPr bwMode="auto">
          <a:xfrm>
            <a:off x="511870" y="692696"/>
            <a:ext cx="8632130" cy="1196467"/>
          </a:xfrm>
          <a:prstGeom prst="roundRect">
            <a:avLst>
              <a:gd name="adj" fmla="val 4287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lIns="90000" tIns="108000" bIns="108000" anchor="t"/>
          <a:lstStyle/>
          <a:p>
            <a:pPr marL="285750" indent="-285750" algn="just">
              <a:lnSpc>
                <a:spcPct val="150000"/>
              </a:lnSpc>
              <a:buClr>
                <a:srgbClr val="808080"/>
              </a:buClr>
              <a:buFontTx/>
              <a:buBlip>
                <a:blip r:embed="rId22"/>
              </a:buBlip>
            </a:pP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지속적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,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지능적으로 변이되는 메시지와 사이트 주소로 인한 </a:t>
            </a:r>
            <a:r>
              <a:rPr lang="ko-KR" altLang="en-US" b="1" u="sng" kern="0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탐지 및 차단의 한계</a:t>
            </a:r>
            <a:endParaRPr lang="en-US" altLang="ko-KR" b="1" u="sng" kern="0" dirty="0">
              <a:solidFill>
                <a:srgbClr val="2327B9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  <a:p>
            <a:pPr marL="285750" indent="-285750" algn="just">
              <a:lnSpc>
                <a:spcPct val="150000"/>
              </a:lnSpc>
              <a:buClr>
                <a:srgbClr val="808080"/>
              </a:buClr>
              <a:buFontTx/>
              <a:buBlip>
                <a:blip r:embed="rId22"/>
              </a:buBlip>
            </a:pP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메시지 내 </a:t>
            </a:r>
            <a:r>
              <a:rPr lang="en-US" altLang="ko-KR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URL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탐지</a:t>
            </a:r>
            <a:r>
              <a:rPr lang="en-US" altLang="ko-KR" b="1" kern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, </a:t>
            </a:r>
            <a:r>
              <a:rPr lang="ko-KR" altLang="en-US" b="1" kern="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앱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설치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경고 등 </a:t>
            </a:r>
            <a:r>
              <a:rPr lang="ko-KR" altLang="en-US" b="1" u="sng" kern="0" dirty="0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단순 기법의 </a:t>
            </a:r>
            <a:r>
              <a:rPr lang="ko-KR" altLang="en-US" b="1" u="sng" kern="0" dirty="0" err="1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앱</a:t>
            </a:r>
            <a:r>
              <a:rPr lang="ko-KR" altLang="en-US" b="1" u="sng" kern="0" dirty="0" smtClean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 형태 솔루션</a:t>
            </a:r>
            <a:r>
              <a:rPr lang="ko-KR" altLang="en-US" b="1" kern="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이 </a:t>
            </a: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대부분</a:t>
            </a:r>
            <a:endParaRPr lang="en-US" altLang="ko-KR" b="1" kern="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  <a:p>
            <a:pPr marL="285750" indent="-285750" algn="just">
              <a:lnSpc>
                <a:spcPct val="150000"/>
              </a:lnSpc>
              <a:buClr>
                <a:srgbClr val="808080"/>
              </a:buClr>
              <a:buFontTx/>
              <a:buBlip>
                <a:blip r:embed="rId22"/>
              </a:buBlip>
            </a:pPr>
            <a:r>
              <a:rPr lang="ko-KR" altLang="en-US" b="1" kern="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피해 사례 및 대응 방안이 </a:t>
            </a:r>
            <a:r>
              <a:rPr lang="ko-KR" altLang="en-US" b="1" u="sng" kern="0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실시간 공유되지 않고</a:t>
            </a:r>
            <a:r>
              <a:rPr lang="en-US" altLang="ko-KR" b="1" u="sng" kern="0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, </a:t>
            </a:r>
            <a:r>
              <a:rPr lang="ko-KR" altLang="en-US" b="1" u="sng" kern="0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피해 사실이 바로 인지 </a:t>
            </a:r>
            <a:r>
              <a:rPr lang="ko-KR" altLang="en-US" b="1" u="sng" kern="0" dirty="0">
                <a:solidFill>
                  <a:srgbClr val="2327B9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rPr>
              <a:t>되지 않음</a:t>
            </a:r>
            <a:endParaRPr lang="en-US" altLang="ko-KR" b="1" u="sng" kern="0" dirty="0">
              <a:solidFill>
                <a:srgbClr val="2327B9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Wingdings 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4316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배경 및 </a:t>
            </a:r>
            <a:r>
              <a:rPr lang="ko-KR" altLang="en-US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필요성</a:t>
            </a:r>
            <a:r>
              <a:rPr lang="en-US" altLang="ko-KR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(3)</a:t>
            </a:r>
            <a:endParaRPr lang="ko-KR" altLang="en-US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AutoShape 30" descr="data:image/jpeg;base64,/9j/4AAQSkZJRgABAQAAAQABAAD/2wCEAAkGBxQTEhUUEhMTFhUXGSAZGRgYGCIgIBoeHB4YIB8cIRwaHighGyAqIRsgITIhJykrLi4uHh8zODMtNygtLisBCgoKDg0OGxAQGzckICYyODIyOC0yMjA0Lzc0LDQvMiwwMiw2NDQyNCwsLSwuMjQ0NCwvNC8sLDQsLDQsLywsNP/AABEIAO4A1AMBEQACEQEDEQH/xAAbAAEAAwEBAQEAAAAAAAAAAAAABAUGAwIBB//EAEQQAAICAAQFAgQEAwQHBwUAAAECAxEABBIhBRMiMUEGUTJhcYEUI0KRUmKhFTOxwQckNLLR4fFDU3JzktLwY2R0goP/xAAaAQEAAwEBAQAAAAAAAAAAAAAAAwQFAgEG/8QAPhEAAQMCBAMGBQMCBQMFAQAAAQACAxEhBBIxQVFhcRMigZGh8DKxwdHhBRTxI0IkUmKSwhUzNENTcoKyov/aAAwDAQACEQMRAD8A/ccETBEwRMETBEwRMETBEwRMETBEwRMETBEwRMETBEwRMETBEwRMETBEwRMETBEwRMETBEwRMETBEwRMETBEwRMETBEwRMETBEwRMETBEwRMETBEwRMETBEwRMETBEwRMETBEwRMETBEwRMETBEwRMETBEwRMETBEwRMETBEwRMETBEwRMETBEwRMETBEwRMETBEwRMETBEwRMETBEwRR5c7GraC6B61abGqh5098diN5FQLLgyNBoTdR8vxISqWj+Hbdr7HzXsN/wBjjt0JYaOXLZQ8VaoXFOJMkc5EsY5Snfa91FH2sG9vND3xNDC1zmAtN/uopZS1rjXT7KJmJiB+Qc3KhoMpDix5KSsAQ1exIPYae4ka0V/qZQdtPUD+euijc407lSN9fQn+OmqjxNBLIF5kscR5ckeot8ZMilba9JOhaW7snbc4kIkY2tATcHTSx26lcAsc6lSBYjXW4pfoLKRH8YJB5ZcjTvtvQF1uVIvT4oj9IxGfhoNae/Pj91KNa7V9+XD7LJZbjBfiI5EhMZKhGLMAqKAXoHaqDXqB733xpuw4bhf6gvvpc7fTQrKZiS/F/wBM221sN/rqFtVzcj9cDh1e2TSwINGt7qhtRF+9b9skxsb3XihGvv35LXD3O7zDUHRR856nMeYy+XoOZANfupYihQPRQN72aH3xIzBB8T5NKae91E/GZJWx6k+/BXeW4krcwN0GJtLBj4/S30YUR9x3GKb4SMpF6+yPBWmyg1ranuvipcbhgCpBB7EYjIINCpAQbheseL1METBEwRMETBEwRMETBEwRMETBEwRMEUfNZ1I61MLPwr+pvoO5+2O2RufoFw57W6rLQeqxmXmgrl/GiEOddqCdRAql28Nd0PN40XYEwtbJroTa3T2FQbjRM50emoF79fZWSi4YraWIS20NdNdvC8vfX3tav53jTMxFRwrw2cG8Oaz2wA0PGnHdpdxWwyeTdo4Rs+vLhupn2OxANsVb49g3zPgg5b5Gtc46Udy/na9FpRsJY0a1bz977rzlZ9MiJMiSPDGS8SADl6q6wuyNsaNGwCKvUcevbVpcw0DjYnflXX6E9AvGuo4NcKkDQbc6afUDqVU8XyS5j8OpzDxiMMULxSj8sUQ+oqAGVaBa6NA2LrFmCQxZyGA11oRrw6EqrPG2XIM5FOR041PAbqwkzNRzK0LRDMF5HZgL0WqdCA3roqTq0gMxO/YwBneaQ6uWgFOOtzw10rYbKcu7rmltM1Semlhx01pc7qx0UzSprZvi1gDcMqmjYsbUB3AIFnY4grUBh04ePvh8lYpQlw81X57h8JTl5WRGzBB1PGVDEXbFmTe6tQN+9kGtp45ZA7NKO7sD6Ur75qF8TCMsR725GvjT3yX3O5MyQSxAPByEVhIYgARQfaiOoad2XTRJ2x5HIGyNf8WY6V8PI8DVeSMLo3MHdyjWnj5jwXTL8PkkhWXlQSSsFCyn42jK1bHYh670fNA7Xjx0rGSFmYgXtsDXbkumxuewPygnjvT7qRPwoI2pUCldVdV7gxlCS7Wvnq/cG6MbZy4UJr7NdNVIYg01A92pqpdypMAqvyxq77k26WdKmje7BibFttQrEfccw1N/wePD1tdd99r7C35Hz9OCsMrxJHNXR1EAHudPmvbz9MQPhc0VUzZGuspuIlImCJgiYImCJgiYImCJgiYImCJgir+MZ8xRtoGqTQzKvf4VJsi7ravqQMTQRZ3DNYVHzUU0hY00uaL844dxuXNZsLqAB1aZWADRjSabY6QdgDXez743pcMyCCtOFtjfTisKLFPnny9aHcW14K34T6dXKOZJcwXklUrGIkZiQ1EtsCTsO/bc74rTYs4huVjKAa1NPBWoMIMO4uc6pOlBXxUkcMArTDnSBVHRGKpSo2ZwdlJXt2OI+2O7m+Z412HFS9lTRrvTpueCsMvxNYlWL80lQAsbq6vQv4VRDrFULGwrEDoS8l9uooR41NlM2VrAG36GtfQXXmBQkjSrlM1rkoSuQp1CtwAZLW/kBj1xLmhhkFBoL29F40Bry4MNTqbfdcliWXRDI0jcsakjeMxNSig5c/GV/lIG9kHHRc5lZGgCupBzeFNq868iuQ1r6Mca00BFNN6705U5hSpJkicPPNrUjlgy6BSkqSdgoAJC9xvQquxjDXSNyxtpvav55qQlsZzPdXa9PxyXzjM7GEnaVDIAiqVVZENWrMSQV7i9rrCBre0A0NL1rY8UmcchOorbS4WYTiEAqSPJRKW/MQrIoZAiqzHcDegTWNExSHuukPA1BvWyzxLG2jmxjjYiopda/iXFIIlEWZk0gqKLXqfTVk6RW9b9vOMuKGWQ54h+PNaUs0cYyyup13VJH6nhBMcOajhiTZS0bOXJ6ia20qCa99j2FYtnBSEZnsLnHgQKflVBjY6lrHgAcb1/CZX1BlX65cwI5dR1aQSrUKDKGU0CADR3G4+eD8LO3utbUUtX5GhRmLgddz6H3pVWuVKM7GLTIp0/GTQXlRlaJsgkHtXzNeaz8zWjPY306mqssLXEllx+BRcZpFTmMzVpEZdLYAkmVQqhLJskVV2Rv227aC6gA1rQ+RvX2F44htSTpSo8+HsqZwH1DDMRCGk5qruJEIJqgT7fubxFiMJJGO0IGU8CuoMVG89mCcw4hXuKatpgiYImCJgiYImCJgiYImCKNn81y0LUT8h/yBrHcbM5ouHuyiqy0WQ5md1AozDTIWsjYaQey6b27X/njRMuSCmguFSEeaaupsV1PAAYDSKrEk82NFRiputl3rfV72Bttjn90RJc24E1Ffdvqn7YZLCh4gU9+7KHlMnyuJ5ZA2qsuxv3tpD/AJ4lfJnwb3Up3voFE1mTGNH+n6lbnGQtVVWb/wBsg/8AKm/3oMWWf9h/Uf8AJV3/APfZ0PzarXFZWFkfUaBuJZEN2Ikv/wBJxp4UkYSUjl81nYkVxUVefyVf6klvLyyaGHLmR45XqpiDsAB3WmJFbH63ifCtpK1tdQQQNvyocU7+k51NCCCd/wAK0y+XjzWXM2UpOYOuMGlLeQa+B/aQC+xOoYrOe+CXJNemh96jkfRWGBk0eeG1dR70PP5r7LxbJyOkIZRKrqdAH6h3QsOl/YizfzwEGIY0vp3aa/Wmo8kM8D3COve4fTgVQ/6RMjPNJEUhkYBSOlCfI71decXf0yWKNrg5wHiqX6pFJI5pa0nwWIzmQlirmxvHd1rUi6q6vv3xrMlZJ8BB6LGkifH8YI6qQvAc0RYy05B/+m3/AAxx+6hH9481J+0nP9h8l+jx538NHlxKjSMYEAhSPVJaqoYkeAPn8/thGPtnvLTQZjcm2q32ydjGwOFTQWAqdFnuKeqoJWJvMxoyaDHGFBLAk6tV0BRrYWao7d7sWBljGxNa1NfL381Slx8Uh1IFKUHz9/JXfoxsqMtL+GMuskBy1Bxey/CCK7kVfnztipjhOZW9rSm1NOeqtYAwCI9lWu9dVpuD58TIGAYbA9QIO99wQN7BHkfPGfPF2bqLQhkztqp+IVKmCJgiYImCJgiYImCL4xrBFQcSzjrokVS2qURUtaipDFgpJAG4G99wd+2LsUbTVpOgqqkj3CjgK3ooWWzbkRILiLTvFqbcoqByB8RVnJFaiWvfucSujaC5xvRoNt608hysomvdRo0qSL7Ur6+a7Q5wciUPKbRnjXRXXp7ELvXfSQNgQarHLo/6jco1AN9vevFdtf3HVOlRbf3ooSzF+K5ZyhQtlidJ7jeT2xKWhuDeAa977KAOLsYwkU7v1K2mMpaiqs3/ALbB/wCVN/vQYss/8d/UfVV3/wDfZ0PzarXFZWFkvURH9pZK+2mW79tJvGnhq/tJacvms7E/+VFXn8l+f+qPUL5uSztGv92nsPc/zH/ljawmEbh2U33Kw8Zi3Yh/IaBefTfqCTJyFk6lb40J2b/gR749xWFZiG0drsV5hcW/DuqLjgrD0/6Zkm05hXjManWwRiXGk3o018Rraz5BxDicYyOsRBqbX069FYw2DdIRKCKa216dVbf6Q8+7Nl3y7yaHj1AoSLs7XWKv6ZE0B7ZAKg7q1+pyvJY6MmhGyzmX45m0XTbMLJHMjDkXV0XUkdu2L7sNA4106GnyWezFYlopr1FfmuGZ4nmnYs0k9n2LKPsFoD7Y7bDA0UAHouHTYlxqSfVaL1FnZ8v+CzEbEM2VVCSL3ABN6vPUD9sUcLHFN2sThYOqr2Kllh7KVpuW0WLdiSSdydzjVAoKBZBJJqVsPQcnKjzEp06SAvUfYMSwX9eklLFjYk3tjM/URncxg119nat1rfppyMe86e/OlluMgVKJOqkN0gtqC8xSBbMCTsLJCt1CiNr3x5KhxjJt505D8WK2GUIDwL+VffO6vFN7jFNWl9wRMETBEwRMETBEwRQeKZrTpW6LeTe2mj4B/wCFaj4xNEytTwUcjqWWe4wDpWTmPHqAIZmSkCgPqVT3O+jYbAk/LF2ClS2gPnfahPqqk1aZq052tvX6KVxNYtCyzCGMyLXLcKwLE6mOobN9f8LOI4i/MWMqaHUV6eC6kDMoc+grsadfFYv1Vl+aU5MkJQKLUUulhY2sDYjwNrvGtg35Ac4Na9arKxsZkoGEU8lY/wBnlpMt+FzkKypCId7skai1WpFUdvO2IO1DWv7WMkE1U5hJezspACG0XWHgmfkJ08Qv2p3AIpTa0KYdQ3G2OXYnCsF4vQe9l6MNinm0vzXyXhPFhKoEgegVE1r0h9Jb4hq/SPBPtgJ8AWE0pyvtpy3XjoceHgA1523pX5KNm8rmo5NEnFY1fyDKwra9xW2xxIx8L25mwEjoFw9kzHUdOAeqlS8NlikSfPZuN44iYzVlhzFIrZR/EDv4GIxMx7DHBGQTfyKlMMjHiSeQEC3mFheI5F4JGjcbjz4YeGHuCN8bEUrZWhzffJYk0TonlrvfNfOH5F5pFjiUszdh/mfYD3wkkbG0ucbLyKJ0rgxguv0Phfo6NF1QZ51mUdbRspUe4KjevqcYk36g9xpJHVu1a1W9D+nsYKxyEO3pSnkvH9uZbJwpl1nMwW7ZAD3JJ86bs7bmu+5rHv7abEPMpblrxXn7mHDMEebNTgq3iX+kaZtoI1jH8TdTfXwB+xxPF+kRi8hr6KtL+rvNoxTrdRMj6/zSAiTTKD7jS32K7fuDiWT9LhddtvX5qOP9VmbZ9/RWeY49k87EYp2MLndWKbK2+9gmxvW9bHFduFxGGfnjGYb39/VWX4rD4pmR5ynp7+i8Zf8A0dq6BkziMCe6pa/uH749d+rFrqOjp4/hcN/SGubUSV8PyrDLcQy2XH4UIrBCYzLrpjrMQdgQtrevwf0Df2gfFNMe2JpW9KWtWg9PVWWSRQjsQNLVre9K/P0Vhn5Vpg6DmFtTmPyK2/mYhaBK3Q3OkNWIIwagtNtq+7VPHewqQrDyLgi+9Pew+5oCrjgmejdNKarQCw1X7+DXkHbaipGxGK08Tmmrt/fvxViGRrhQbKzxXUyYImCJgiYImCJgipc/CZJWGlioVVJUjbuTVkAHcfOvri1G4MYDVV3tzOKzfqWHMMQytTHSqsEJVT+ZrjVQrOhICNuN6O9UDoYV0TRQi19+lCTUA7jlwVDFNlJq03tt1qKUJG3VTeFQssmTsaQ0krIDYOkxH9J+DcEhBsARiGZwc2SnAV/3cd+qmjaWuj6mnl6dFscZa0VS+olt8oLIuerHcflTdvni3hjRsh/0/wDIKtiPiZ1/4lU2YdOTn2iMisgcMSR1nQtPdk+O4IG529rTQ7tIg+hBp4X091VZ5HZyltRSvjbVe29MwfhDL+br5Ou+a/fRfbV748GMk7bJalaaDivThI+yzXrTieCpjweN4VnmzCp+RExLQK36FWtbfGx09tzi1+4e2QxsbXvEWcRvXTZVTAwxiR7qWBu0Hbjuq/iHEpeJzrDEojivV23obcxyPYE0PnW/fE8cLMFGZHmp92CrSTPx0gjYKN1/JV/mOCtDl4kqPMx6jbTBQIxtQUs6lQdz3Pb96TcSJJXOuw/6a362KvnDmONrfjHOlulx9VbcjKLE6ZTkajVrGQWYAi12YM21irxWzTl4dNWnPZWA2EMLYqeCq+FwamOqM6FQiTUGA06KZSWkI9xVeb8bWJXUFjettOOuiijbU3Ft9eHVQ8x6Mys0by5eYxhbu7dRQDHYgONj88St/UZ43Bkja18D9lWf+mwSNLo3Up4j7rJt6elI1QmPML3uJrI+qGnH7Y0xi2A0fVp5/fRZhwbyKx0cOX21XPL8AnYajGUQd3lIRR93q/tePXYqJppWp4C59Fy3CSuvSg4m3zWl9NeiYswCzZkOFOlhEDV0D8bjfv4GKGK/UZIiAGUrx+wWhhf02OUVL604fcq14Jl4GXMQwOwWLMAqPmQiq1sp7SKSD8uxFDFbEPlBZJILlv3JFuIVrDtjIfHGbB30A351V1NwNDMJJE6mYbh73AJBrQP4f6D2xUbiXBha02HL8q4YGl+Zwv75Ku41GUncn4G3Buu/cAkHffcDZgArUBvPAQ6MU19++INwoZgWvPD374EWKn+n8vobWxCg2q3sGLEHpHgdNhQTQIAPTiHEuzDKL79Ov3tx3UsDcpqffT38losUVbTBEwRMETBEwRMEVJLnmR3CnYsa6LG2x/WpB1A/Lb7m2Ig5or8/wdlXLy0mnv1UJeNIxkh1KZCGkY7igNIHy1AVQBI2Bs3iU4dwpJS2nv8AjwUInaSY631VD6o4tyUhKFuYHdlZSFIFBTYZT3sgbDYDF3CQdo52bSg189iqeMxHZBtNanTy3BXHK53iciK6LmWVhYOuLcfePHb48Gxxa4io5H7rhkuMe0OaDQ82/ZRspx2Rs1FFmzMQsmkqzr0swZL6EB21HscdvwrBC58NLjgeu55KNmKeZ2smrrxHTYDirCbORNFmlEWjlQPGjGQGl1VopfdiPivxiBscgfGa1q4E29fLgrDpGFkgpSjSBceX8rXyKfwWmuo5eq83o7VjMB/xFds31WkR/Rpy+ixnFeEy5rJ5ExSJoWMAqWoBqALfOqI9x9zjVhnZBPLnF6rJnw8k8EWQ2opcGSORREgCyzTHSv8AOQNyRfwLv3/zsROkGKcXSWa30/J98FM2P9q0Nju53r+B74rkuXykuXkkz0shzA6HDmmjfwscY2rbbY3v23A7Lp45Q2Boy6imhHElcZIJIy6cnNoa6g8AFDgyzy6MtNl8rAzISsskWl5APICEBXA3IJxK57Y6yse5wroDUDz24KNrHSUiexrSRqRc+Wh43XbIcUZFMEs8kmVkPKTMi1ZXHlTqJZAaFnb7bY4kha49oxoDxct1tz5+9V1HM5o7N7iWGwdpfly96LRcPneWHMRTdWZhVozX6tSnQ4H8w/z7YoyNax7Hs+Bxr0vceCvROc9j2P8Aibbrax8V+WtwvMId4Z1I86GFfesfR9vE4fED4hfN9hM0/CR4FfZsvmZTbpmJG7Wysx/rePGvhYKAgeQXro55DVwJ81u/RjyZPIzyzQyDS+rSRpJFIL3/APm2MbHBuIxDGMcNPutnAZsPh3Oe061U3K5XJ5RpAMyuuTTrWSVRR2YMaog2b298RPfiMQBVlhpQHpRTMZBAT37nWpHmp2a4vl1Rpo5xLyVLmNZA12KHckjc17fviFmHlLhG5tM1q0opnTxBpe11aX1qo3GM/HlUkecS9b6o4w5BZqWz0t0iwCb7HsN6xJBE+dwaylhc0081HPMyBpc+tzYV1SPiC5pEaAsVZCtE9SdSF9RJv+EXfzwMRgcRJqDXrY0+q9bK2ZoczQjy4rT5eTUit7gH9xjPcKEhXmmoqumOV6mCJgiYImCJgiqYcuJXlJoaZNIpV3pUNnUpJO/+GLLnFjWgbjnxKgDc5NeKjyQiMLmQAZZDGrHQu4dowRYXVttW/gd8dhxeTFsK0udgVwWhv9WlzTYbkKl496djzs6yCd1LKAF5Rqlsk2asePO5HuMW8Pi34aMtLa05qpicGzEyB2angqyo4SIRxiRdPSAqNpX5agdI/fFjvyDtDhwa87qv3Iz2f7ginJOIejVLhnzbuZKOvRd35vVvsO/0wi/UDlo2OlNq/hJP05pdmc8knkrbjuaVpisjs2XyoEs1n4pKAjjA7bnqI7WfGK2HY4Mq0Uc+w5Dc/RWcQ9pfRx7rLnmdh9VVce41A2agzEsediMYBVSigMAbBFtt3o+49sWcPh5BC+Jhaa8zb08lVxOJjMzJXhwpyF/XzU/hci81UjI/D5m5ob20t/2kViwCCLqq7jzeIJgchc742WP0KswuGcBvwuuPqPqmYzEsWdllCB0y0aq6g9QSQs5dewJFb+4/oaxkmHawmheSR1FqHqvHvezEF4FQ0UPQ3qOiQcOkzV8RRkWUNcKsBp0JYp/5m33vbb7HSsg/wrhUb8anh09UbE6f/EtND/bwoOPX0X0T/wBr1HQihjoyG1LlyDQXvSjfq84Zf+n97Vx01pTnz5bLzN+/7ujRrpWvLlz3VfLHzZhksyYh+HikVCuwcsq6Dp7KwXevcYnByR/uIq94ivK9/AlREZ5Bh5Kd0GlN7WtxAVrwGYtPlnJIM2Tpz7lCtN9dzitiGgRvb/lfbx2VmAkyMd/mZfw3WP4x6tzEkh5Urxxg0iqa29yRuSe/tjUgwETG95oJ3qsnEfqEr39x1BtRaT0x6llmhfmBpZYyoGlbLqzVvtQI8nYVV++KGLwbI3jLYGu+lB9VoYPGPkYc1yKab1+yk5j1NqzMuUETSKAIyGuiBYkJCgkCuxH32O0bcFSJsxdQ6/ZSHGVldDlrt915/EHLzfh0jTOgDYafzYh4DsVKkVsLo/0x7kE0fauPZ/I9Br80zmJ/ZtGf5jrt8kyIbOM+pIojEdQygBVmZd1MrFQSt70orcXhJTDgUJNf7tQONBx6pHXEE1AFP7dCeFTw6KLnOCZj8ByJHUzGQSUW7LTea6jsSe5xIzExfue0aO7Siifhpf23ZuPerVQOKZ58nBlcszLqQu0yIUZh1WotlYLYa+2JoYm4iSSUCxpStRtfSnBQSyuw0ccRNxWtKcba14r9K4dIzRRtIAHKgsB7kb+TjAlDQ8hulVvRklgLtVJxwu0wRMETBEwRMEWL9RcQGXzGkZiaIOyu3SpS2KqQCYzuFGsgnsK87a2Gi7aOpYDS29ePHjZZmJlEUlM5FelOHA7XU7KZbmGNFzc0qhRKCBHy+hhpB0pq+JTtf6W3xC9+QFxjAOm9bi+/D5hSsZmIAeSNdqWNtuPyVXxB2SGd49SuY2Lsa6huLDBF5hsghgWoeRdGxEA6RrXXFRTl4VNOlBVQynLG9zbGh91pf1osDwPMQxzK2YjMkYu1H028i/peNrENkfGRGaFYOHfGyQGQVC2PprjQTLTyWCsLEQQkWw1t0W3ci207fzYysVhi6Zjd3ana2v38lr4XEgQvds02G99Psqb1RmjCEyoa3VudO38czb/cKDX/AExbwjBJWaljZvID7qpjJDFSIG4u7mfwnEvUIz8kK5llgjTVbKC25Ht3qwBXi/OEWEOFY4xd4njZeS4sYt7Wy90BPS83MD5QN1aubln7aZU389gwH2wxbchExFtHDkfsvcG7ODADfVp5j7q147xFmj/EKNK5yIQyeNEiPRu/GnWPtith4Wh3ZnVhqOYI+9FZxEzi3tBo8ZTyNftVfczltXNfKpL+ABHOVWrm6dnaMV8O29Eaq/Yx9MrZSO12rtXSv04I5lczogey3pvxp9eKsOIZiOWSI8MBOYRQNSCo1jr4ZL2+i9wRiCNr42uGK+E8da8Qp5HMkc04X4hw0pwP2UWRoDkGhKM2baSij/3nPb9e3jyD2rY9ziQCUYkSVowDUaZRt73UZ7M4cxkd+u+ubj72Vhw0COdirJoycC5fU7aVMhIL9XiqA+pxBLV0YBF3uLrXNNlPEA2QkGzAG347rEcc4IElbkSwyRk2pWVLAPggt49+3+GNjD4kuYO0aQd7FY2IwuV57MgjqFq/RfDUiidRm4UzE2kAI6sUUHcCjRY2d9wNu9YzcdM57wchLW8QRX8LSwELY2EZxmdwINPypcnFViy8rZZEGiIrzKpg1qK6rZ9JeyTQv33qIQF8rRKdTptT6VopzMGRuMY0GvPx1pW6kQcMfL9EOdhiGxIeNSxYgWzMXBYk77+CB4xG6ZsvefGT0Jp0Ftl22F0XdZIB1FT1Jruo3F8vII2zJzcUsuXAdCiBSKPUpKsbVhYr54khcwuEQYQHWNTX6ahRzMeGmQvBLbigp4a7rRu7NrpCWYLXSKo/Nviq7P8ASztiiABS/H347eqvEk1t7/Co5eFJKEebLg5hqCMQSAdNjVZ6yACaZR20mgLxbE7mEtY/u7+e3CvI8+SqGBr6Oe3vbfnj4jlzWsgLaRqADVuAbF+d6F4zXUrbRaDa0uvePF6mCJgiYImCJgiyvq3gkUjrJJLGmw2cdyp7imVjsdJW/IPjGjg8S9jS1rSenshUMXh2PIc4gdfYVdms6mUy0rwzRankVFJGrpF3qCDYseY/auo4nZG6eVrXtNAKn8V4Cg8FC+RsETnMcKk0/mnE1Piqb1P6mUrJBHlolDBSJRsSrAEGtIItW8nzi3hMGQRI55NNvfNU8ZjRQxtaL79fwsbjVWOv0vgHDYv7MVcw6xcwl1csAV6gVIJ/8INY+fxMz/3ZMYzUtTwuvosNEz9oBIaVv62XSEPK1Ln8jK3uYkLH9mx47KwVMTgOpp8l23M80ErSegr810nyM6MFafK2f/th/wC7745bLE4VDXf7l26OUGhcP9v5XGYyRPoOby6N21R5Qkrdj4lsA9+598dNyPbXsyRzcuHZ2uy5wDyapeeyYhy0cMaLmYSrNKl/muCQealHeib291o4jjkMkpe45HbHYciu5IwyIMAzN3G55hZ/I8LRj+SyZ2MdoZJmjkjrxpJ0mvmBi7JO4fGOzPEAEHx1VOOFp+A9oOBJBHhorPLxZuCVny+Wjy0TDrSaVTGGHZxoNr867/4QOdBKwNkeXEaEA16XUzWzxvLo2BoOoJFOtlGWe3kljkWbMVUmaK1Dl1rfR/E1du9/uMd5aNDHDK3Zv9zjz4Bc5quL2nM7d39rRy4rJ8S4qGKRoG/DxtYDd5DfVI/uzb/QbY04oC2rnfEfTgByCy5sQHENb8IPnxJ6rccE4fkOIqzjLcpkaiFOnvuPhob/AExj4iXFYQhuetfe614IsLiwXBlKeHyWX9V57Lbw5bL8popf7wd206gd/i70Rv4xo4OKb/uSvqCNPfJZ2NlhH9OJtC06+7rU+k/UCZ2Jsrmf7wqVvtzFrcj2Ydz+481nYzCOwzxNFpXy/C0cFi24lhik1p5/lccw8WWlEWdy8WYZhSSoitIwAoa0PVdCtQu6x00PmYXwPLRuCSAOhXjyyJ4ZMwOJ0IAJPUar3wvLR50nkwwwZYMOYAF5smk2EYL8C2LN7mhWPJnvww77i5+2tBzFdSvYWMxHwNDW76VPI00CmLxjh6F1nMPMEkmq49R/vHrfSb2rEX7fFOAMdaUG/IKX9xhmkh5FanbmrDISRvlw0WkxmUlaFADWew8X2r54gkD2y0frT6KeNzXR1bpX6q7hWlAPgDFRxqVZGi948XqYImCJgiYImCLJeveHtNyQsSyVqsGTQRentvv2Pg9saf6dKI8xLqabVWd+oQmQNAbXxoovpT0/NEJQYxBq0aWEgctWq7INefAHf9pMZio3lpBzUrtSijweFfGHDLl03rVdfUXD8vmiDICjrahxIikhSRurHcWCRjnCyywfDcHahK7xMEU/xWI3qFQwen8tFNCriWXWzAAsoXpRXBOi9Q37WPOLjsXM+NxFBTrXWm+iptwcEcjQamvSmldlKi9EPm0TMSZrqkRWrl/CCAQo6tgLoAYjP6k2BxiaywNNfXRdf9NdiAJXP1FdNOWqjcN/0fc1C34iqd0rl38Dst/F503iSX9V7N1MmwOvEV4KKL9JziufcjTgacVbZXMHLEQS3Oy5hIEkOxAkRXBI3sKW7e2Kr2CYdozugtLiOhp6q4x5h/pv7xzBoPUV9FAZaBVguq6IMRu+Wy1fN76w33OrzibU1GnXnXhwp4WXFKCh+XLrxr81cOV/Ckc6KKUlny5PQR2sqpYmmOryQdV+axWGbtq5SRo7fztsKeSnJHZUzAH+3by6381zUZQoE4k0BzAADatIb5bpvuKIs3RF0TQ6P7jNmwwOXalaeq5pBlDcQRm3rSvoqrhUfDBPmdZgKBl5OtiRWkXVnfq98WJjjDGyla3rTr9lWhbgxI+tKWpXp91pIljzkDQxsDERpJjZKXyNlG29HFAl+HkEjvi51ur4DJ4yxvw6Woss3pfKCKflSTTzRLZTSVHf202bo9icaQxs+ducBrTus39jhw12UlzhtorvgPqCGJNC5HMweSFiLAn/AMXcn6jFPEYWSR2Yyh3jRXMPiWMblEZb4KqzUMGdzSD8FNCrFmkmYFbARjuK0jqo2f8APFljpMNCT2gcbUGu/noqz2x4mYDsyBep02+67w+m4sozZiBpJZEUmOPZjqIIBYKASBfbbHBxj5wI5AACbnl4rtuCZATJGSSBYc/BTI+bknA/1VpJdzLLIweQ0C10h0qDsBdAAYiOTEtr3qN2AFB66qYZ8OaWJO5Nz6aBe8/lcyGOa5UKzRgNULMxmW+pGXSL2uj3sD7cxvhI7LMS08RodiL+a9kZKD2tAHDgdRuDbyUXJ8MSOWaGOTNBmGsWIzzdyHotEaKnYjEr5nPY17g2gtvbhod1HHC1j3MaTU32vx22VnwLh8USrDBLzIy5Zg5UkFCoIAAGwI/cg4r4iV7yZJG0NKW5qfDxMjaGRmorvyWpxnK+mCJgiYImCJgiE4IsrxTLxzzLKXMbRhgrA/wtps7jT1N2N2PY40YXuijLKVBp6ivyCoysbI8OrQj+Fzz/ABCLNMuWyk7RzQsWUhTXQjrVnYrZAPv88dRxPgBlmbVrvqQVxJKyc9lE6jm/QUXvKBpWZUca0J1prKlSWY9uWf8AHHj6RgEix0NNbdV22ryQDca359F94tnZMtlswyhWcMi0bYdQjB7aSe/yx5DGyaZgOl+XHqvJ5HQxOcLm30WTy/GOIwtHli3KqPpDIvwopI3o3stfXGm7D4OQGUCt70J1J/KzGT4yNzYTa1qjYD8L1muK57KRkiePSZG2CA9TPNZ3X+KNj9xjxkGGnd8J048APoQvZJ8Th2VzDXhxJ+yuPSPEc0uakTNqF5qc5mYUekIo7HSBQ3FXirjYoDCHQmtDTzqVawUs4lLZhSor8grefMwZqQNAMvKYyCxKhmq6oWpNedQ9tsVWskgbR9W102CtF0UzqsoaeJWJ9ZQZgZiVGi1CZw6MEtiANlVqvYbFfl899fAui7Jrg6mUUN/UrIx7Zu0c3LUONRa+mgW0ybHLZOATx65aCsKshRZN0D8KCvawBYu8ZMgE07+zNB7+ZWtGTDAwSCp9/IL1wRXoxyp19NMUVgtr50sRuQT38jYWL8nLahzDbqRvz99V1DmpleL9OSoPWXqCSFngUquygqIxUisvUxawQb2AFdu/tdwOFbIBIb+Ol7BUcdi3RExj5a21qvHpHikrwTlcvG5R1cqi6OZqD2DpFEigRt9ffHuNhY2RoLiKgi96aLzAzvfG4hosdrVWgTJyiGRizayY3NdCppcM4QNQoKPia78nxikZGdoABa44k2oK04nYaK8GPyEk3tyAven51XPNZ1WihM0kUulmLxcyO2WnC31BWYAgFexJPsMdMjc17sgIrShoeVedPVcueHMbnIOtRUc6cq+i7ZPM1EywugZpLWJHjZlQkWFslSatqOwuvAxw9lXgvFgNSDQnnvyXTHdwhhvXQEWHL5rO+ouHZrNZyNBoXSgUsJFDBWHXqVWu9yCAKP0OL+GlhggceJ4GnKio4qGaedoFqcxXnVX82WH4hmQs8qAB9LVy07qqq/SWKluonvdVe1Frz2QDrA6V3O9aXsaW+dFdLB2pIuRryG2ttK3XTLxuXVmRyoDMstx1b2asNqo7A0Pi/lrHji0NIBva19vT8c100OzAkW4239fzyVh6fy6rFSx8sWaHneiTZ3Nn/LEGJcXPuaqaBoDbCitMV1MmCJgiYImCLzI4UEsQANySaA++PQCTQLwkAVKojxkSzLHGyNFpJchuonxS9yvzHt+9v9uY4y51nbWt/KrduHvDW6dbqvim+EFk6gt7yWdh7NV+21YnLdTTjwUQOgr811zcKRESxxKsjJZKimkY6TtuoO43BJskWp2vljnSdxxqK76D5/xuvXNaw52toaeJ9+wu+Ri1hpNJL7DUkjix7MVJJ/iAtqDeNr4kdlIbW3MD6+W2i7YM1XUvyJ9899VGeCPMrNlVmOolXZlJbQVK11MxonSAAWvY7DEgc+EtmLbXF7V99KKNzWTB0QdfW23vzVLwvhpz80jnNT8yH8vU8adjrBACmvfx5xblmGFYG5BR17E8lTih/cyF2c1ba4HNeuPcBQERTZyR2IaQII1B6RK5PceWfb5+w28w+KcRnZGANK1O9B9l7iMK34HyEnWlBtU/dduEZP8AGRPM+ZlJaN4F5iKK+HfoO+9D3OOZpP27xGGCxDjQ/ddwx/uGGQvNwW3A+i58K4NmsnM2cn0zCiJOWxLaTRL0QAwFdv8Ahj2bEQYiMQR93hXTouIMNNBIZ5O9xp81J4j6vyrZrLMHblxlyX0GupdIryd73rHEWAmbC8UuaWrzqpJMfAZWGthW9OVF8416iWKFVgd5grfmPGSdKG6XmkEA3pG9nY4QYQySEyDLXQHc9PNez4sRxgMObjTYdVF9K8eHLVs2zmR30Qv1dVCtwOk6WagxHn5bSYzCnMRCLAVPL+QFFg8UCwGY3JoOf8VXX1Dw+BzF+JTMmVtWkQKCxVdN2GHYEkjbyT5vHOGllbm7IjL/AKuK6xcUTsvaA1/0i6k8EeBUGSjjzUTSkkPPEOorRN9r2FbV9Qd8R4gSud27iDT/ACnRd4cxNb2DARX/ADDVec6khSSDlyNl4FK6laMBn06rYSP8CagQu4JG/asexlgcJKgOdxrppag1PHy4r2TMQY8pLW9NedToP5Vw+bZVLHh70BZNw9gO+0mKojBNBL/+vsrJkIFTEf8A+fuoIyJ5uVnbSJZHYKFHTGphmIUbbm6JY9z7AAYm7UZJIxoB4k5hf7BQ9mc8ch1J8u6bfdVsMbFyFVtYN3TUCOZ1auaRsSu+/bzW87iA2pNvDlbTe6jAJNAL/wA89rK6lgnMjyAnlHMI4XTuVEcdkEsKFg7V4PviqHRBoadcpHjU8lYLZMxdtmB8KBR8hk2kKdEqtrdppNWxjYOUApvmhArpo/fuSQMBuKUFBTe1frXiuGMc4ix1NTyvT6U4LWqK2GMxaC+4ImCJgiYImCKj9XqxhGm61b1ex0toPSQR16d/Bo9hi5giO0v7vf0qquLByW92t60Wdy7DmoYydjaCpB/3ZX4noDSH77ABr74vOByHN46c66DjT0VRtMwy/XlTU8K+quOGT6I2HOVNTnTHNZZAQKUEuDQFGq2sjFSVuZwOWtBqN+eisRHK0jNqdDty1UT1Bn0yiKzo8quCgW6WxQIY+xrtRvz2xLhonYhxDTQi/wDCixUzcO2rhWtv5VDx+POHLvLmpBBEdlhUks7HsGNknYXuTsvYYu4Y4cShkQzHidunvxVLEjEGIvlOUbAb9ffgtH6S4OMtlEZ1t3PMcXvVbCq6iq76ffVihjcR28xANhYe+ZV7BYfsIRUXNz75KZrlBsBlDsjDSncOXu6XYgKNzf7kDEVGEUO1d+FOe/vRT1cD1+v2XJs6FaFnjDTsxVXdStIGOog6dQ6d6rzvVi+hGXBwBo0CtBx/lcl4BaSO8ePD+Fx9S5/LRkIxZQlBuWhKpqOoAldlvvXnawRse8LFM8ZhvpU6+/ZXGJmhZY7cBp5e+S4+peMRyZSSHKs0rlB/dKWAXYnURsvTYrv4rHWFw72TiSUZRXf6cbqPFTtfA5kRqabXX5vnuLSSxxRuV0wgqlCtjXc+ewxvRwMjc5zdXarAkxD5GNY7Rui/R/QM5OUjjV01KzF1PxKrEkWp8G7v5j6Ywv1FoE5eRY6dVv8A6c7+g1oNxr5rpxPITySO0iIRHvlggJ0sO2ogCidj/wCnfbHMUsTGANJv8Vd+i7kjke4lwFvh5dV9geQ5vJc4xmQJMrGM2CV0j2FHbceDg4MEMuStKtpVGl5mjz0rR1aeCmca/wBvyH/9v9xcRQf+NL/9fmu5/wDyYv8A7fJeHkAizqk7vK6IKBLM0SUoVtmPyO3vtj0A54jwAJ6Zjw0XpIyyDiSB/tCmcQzrcmQcib4HF9FbJd/H2Pb6/LfEUUYzg5hqOPHopJJDkIynQ8OHVUvEMwJFy8XXHy1DuxogIYXWzpJoFm00aJ6q7YtxsLC9+tbDrmB+Qr5KrI7PkbpS56ZSPmaean8EyUkMLRO5dV1KmoWCTXxEC6vYe17+AsGIkbI8PAod6fT6+yZoI3Rsyk1HP37+XBJpHZ1XdTYsknUxBNEKukbEbGwQe4oY7LWNAJ9+d/ztdeBznEge/otHk8sEWgFs9yABf7eB2HyAxRe8uKtsaGhd8cLpMETBEwRMETBF8IvY4IqyHgyxvrhVE72AgGq/BKi69vb59sWHYhz25X1PioGwNYasAHgsrxPUZZS2Uil0Nep0ZyR1CmbTsAKcdxRXGlFTI2jyK8CB5Cvh1qqEoJe6rAacQT528eitc5Ek2TSCUMXcDsGYqaJDDpuvYV2Nbb4rRudHOZGaDoK8ve6sSMbLCI36nrbmspkGlmljgzY/LyQJk/mo0oPg3so9xfvjSkDImGSHWTT6/fqsyLtJXiObSPXnwXWKXNcSzZ2MccZsEf8AY12IP6nP9flQI5LYcHDxJ9fwu2umxc1NAPT8rURZds3NPrmlWKF+UqRtoLEKCXYrubJ2GwxnF7cPG3K0EuFam++gWgGunkdmcQGmlBbbUpw3LVPPl5maURorI7sdQR9QKkjzt37kVfYUlf8A02ysGWpuBpUbpE2j3RvNaCxOtDsst6n9NTBneFh+GeiQ0mkLpAA1az1DbY7msaOExkZAa8d8cBWvSnqs3GYOWpcw9w8TSnWqsvSHqSOMwZKJGlG+qUbCySxIUiyoJqzW3jEGNwb3Zp3mnAenn5qxgsWxpbh2CvE+vl5Jl2ycmfa4U/MRTDqSldrcl6/m2okb1+5wxDcMO9oTW9xpbwXrf27sSQW6gUtY638VZ+qeHu+VeUL/AKwm6Mlq6rq3W1ILUt7f0vFfBytbMGE9w610PsqfGROdCXgd4aU190WM9JzyS57/AFcGFXUhxGbCjTWrqvfVuL8nGrjGsZh/6neI0r10ty9Fk4N75MT/AExlB1p01vzWz4Xlw+dtDa5ZWV5KFySyBdXahYAF/PGVK/Lh6HV9wOAGi1om5p6jRtieJOqrZfUPPMecWJ1XKSFZFO/RKNJbb9S1ZX598TjC9kDAXVLxbqL08eKgOK7UicNIyGh6G1fBXK5BhmWaKejIOYtx6lohQaOoC9ge10fNGqplHZAObpbWnHkrfZkSEtdrfRVuX40+Yik05jpAIYmFR0bhn/vDQHzo/LE7sO2J7asv1OvDT5KBmIMrCQ63QacdfmomdjiiIiDZhwdLCSOQJr2UtqOsajprT4AoDtiWMveC+gGtiK06WtfX1UbwxhDLnmDSvW97aeiuOBZxZI+ky/EvLV2tuyvqJDENYIq/bfFXERlj705004cFZgkD2Wryrrx4rQZPLad2oufNdvkD3r69zZxSe+thorbW0udVJxGu0wRMETBEwRMETBEwRfGagSfGAFUWcEr8wlydEhqgL1A/DsN9gKPy74v0bltqPTj+FUq7NfQriOMpArTTk0AAO56jewG4G230x1+3dIQxi4M7Y2l710zCli+8VuRqKwzAkxnp6lYWQR3HtjlpDQNbc2762PFeuBNdL8jtzHBROLaxlTDEYgZKC6I5V0g7ksRqIJAHxVtq9sSw5TN2j624kemnpXZRzZuyLGUvwB9dfWi8Z2NMuYyM48eYeNeZy4+aJKFa9AG3sG22GOmF01QY6tBtU0pyr9Fy8Nip/Uo4i9BWvOiqeKplkQZmHPSnMtfV3aQ/wtHQ0DYCjQA8HbFmEzOd2T4hk+XMHdVZhC1vaskOc+vIhV/EXGYnjGezUka0toyi1JAvpW1jBvYt1drFb4miBijPYMBPHj4nXwtzUMtJZB27yBw/A08brc8Iy8cC6YYUERBJkDatSgnqLedt6+3nGPM98pq91+HDwWxCxkTaMbbiqTgvpCBMzrWVjotkQgdJ8WwJurB2A+po4uT4+R0WUt11P4VOD9PjZLnDtNArGHjEbEIOSL0oH1NpJBPwvygrH5A4gdh3gZjXjS1fEVr6Kw3ENcaCnW9PA0ovuZ4kYI5SgBlkYRxL7uxYD6gd7813x4yESvbm+ECp6L18pjaaamw6qm4aA0/4OPNPEsKEu6NTTSkjWbPcA+++xxblq2Pt3MqXGwOw2VSKjpOwa+gaL03O6oY/UE0OYZZJnngDtG4Y2siGwdu11vi4cJHJEC1oa6lRxBVEYuSOUhzszK0PAha7hFqsuVWRhIiA5eVerVC5BU6TsdJ6T8u2MyahLZiLE94ad4a+a1ISQHQg3A7p1sdPLRVfBMnlcskqnNxO76bKsoWls6CSbIb9XYGgL97E8k0zmnsyAOINevht5qvh44IGuHaAk8x5eO6v0QHogkRphqUF+rpR7KgVVdgO5AIF4pEkd6Qd3la5HvqrwAPdYe9z5FaDJZURrQABsk1fdiSaJ3qz/wBMUpHlxqVaYwNCkY4XaYImCJgiYImCJgiYImCKBx3h/wCIy8kIbSXWgfY9x9tt/libDy9lK19K0UU8XaxllaVWEynCF5sCmHktl2uRg4YsQzMAANyDsdRrT8ONl+Idkec2YO0tTanpw31WSzDtzsGXLl1vX3XjtotEZVXQGbTQPMYkhQBpKgK9MV66GnYG97GKGUmpArw4+Yttur2YCgPjw9euyR5YPJImoh4z1amK2GZyrDpprHkHAvLWh1LHhfQDmgAc4t3C95jhyShWMkgIQKNJAG1tZsi9j48E748bK6MkADVeuja+hJ2XLhGcihzOZE7KjyMHR3Na49KhQGOx0kEEY6mjfJEzsxUCxA2NfquInsjlfnNCbiu4p9FEgEb5nM5qFV0jQiy6QQXs6yt99qUkdz5xK7O2JkLze5I5bV+ajZkdK+VgtYV570+SseN5CLMRxiaMOxTVzA1MoBQWCFN/HdHbEEEr4nOLDS+m2/26qaeGOZoDxW2u/u6oeCcAnhmKwZhWywY8wNtpK+6MKuwOobGvbbFzEYqKSOsjKP2/lU8PhZYpKMfVm/8ACs+KcL0wSNqBVyoNNd63RTvVjpJBogHbbvdeGasjRTT6An5/yrMsVGE8fqQPkpc/EQ4MTQL+Hd3y6nVvqRX/AEaaC9BAIN7DbEbYcvfDu8AHedN+N12ZQ7uFvdJLfKu3gVSS50g5WWdygOTHKlZSVWdwLJrsarFsRgiRkYr37jfKFVMhBY95p3LH/UVlzwKDzxDL/s3/AAxo/upP/aPos39nH/7oUr8GnI5H9o5bla9daT8VVd1eI+0d2nadia0opexb2fZdsKVqrjg7KGyccMyzyxSm2QGlgcHUGY7d+32GKs4JEj3tytI33cOH1VqGgMbGOzEHb/KeP0VXH6ZkdC65fLMBq3E7Fek72Neqx2+Kvliwcaxrspef9or8voq4wLiMwYPM09+K3/p0xyAyIITvQZFog0NQJIBP183jFxOdhymvitnDlrhmFPBXWKispgiYImCJgiYImCJgiYImCLnmVYowU0xBAPsa2OOmkBwJ0XjqkGixEC6J4wyGM6wBq1D9THSCz6WJFbC7qt/Os7vRkg1ttThrp9lmDuvAIp166aqxmyoD8xjIGSN9EhbU5ZmNKu+np3XSV/V374ga8luUUoSKjQUA33vrWqmcwVzGtQDQ734bW00+q7yxyT5hkWcoqRRsPykJYuZLJ1rY+EbY4BZFEHFtSSdztTgea9IfJIWh1AANhvXiOS9jg0jE/wCuFivSfyYTWwNHo22I2+ePP3DW/wDp+rvuvewcf/U9G/ZeX4I8q02b5iAkUYYWAKmiN0oURXyrHoxLWG0dD1cPqvDhy8XkqOjfsuWdys0eWeWPOsVSNnQCOLSaUkVSdvpjqN8b5Qx0epobu49VzIyRkRe2TQVFm8OihcbzWZY/lxORoFMCAD5I7g9XuDXw/wAJGJcOyEDvO39+X34rmd8pPdbt78/sq716ZTlY2AYK7kzfUAKhPsp03Xa6+WLH6dkExB1At8z4qr+pZ+xBGhN/p4fhUvpDm8qer5Nx37a+bFVfOrv7fLFvG5M7P81/LKfqqmAz5Xf5beeYfRbDSdMX/wCdN/hmcZdbu/8Ag3/itQCzf/m7/kucGZlWHJRRlQ8kI3cWERUXUxHk7gAe+58V65kZkle7QHbck2Rr3hkbG6kb7AC67ZiefLgmcJND+qSKPTJGPLFDYZR7jcbnHDWxSnud13AmoPKq6c+WIVfdvEChHOnBSRFmZ+qF8tHDQ0Po5jSbfFWwUfLv3xxWGKzwS7cVpRd0mkuwgN2NK1UHM5hpYSk0akw5hUnSNC3MFqVZQLIG4JHsCPOJmsbHJmYfiaS0k6cionPL4y140cAQBWvMLvAYHzSPlkVU5brK/KIVhaAJdAage/sAR9OHdq2EiQ3qKCt979F03s3TAxi1DU0ttbqrj09GgiOhdI1t+nTdGrr2oCj7ViriS4v7x2G9VagDQ2w+is8V1MmCJgiYImCJgiYImCJgiYImCLHevpwrQXLDHpJccyMvbCqoKCRW/iu2NT9OaSH0aTW1jT5rN/UHhpbVwG9xX5LzwzKMJHnSbXBJzJdJBIjYSWrADeiL7V99q9lkBaI3No4UHW2ngkUZDzI11Wmp6X18V4bOmAyvCktyQxmOoiwB1zFl6QVWg3a8eiMSBrXkWJremw432Xhk7Muc0G4FLV3PDqvcPHNDzFFmp8wrH8iT+70Rqx+Hb4T88eOw2ZrQSLNP9w1qabr1uIyucQDdw2OlByXnh/GSiomicKZJ2f8AIk7O0jR/p82O33x7Jhw4k1FaNp3hsADukc+UAUOrq908TTZR14o34QQcuevwZjrkP/e6QoF6e3fftjvsB23aVHx1+IaV6qPtT2PZ0PwU0OtOi7Z/KnNzaJwyZTKxhnJtdblff2A9u1H+LHMbxBHmju95tyFfr70XsrO3kyyWYwX2qafRYTI63zNZIMhYnQobfSN6JPfYbg7Y2ZMrYf69+KxY8zpv8Pbh0W+j49l8xl1WSdMuSpDx1RVwQQw+jCwP+eMU4WWKUlrc3A8Rw8luNxUUsYDnZeI4FT5BI6pNLNA0cX5i8vp1WrAOWZiAKY7D3uzQGIBkaTGxpBNr330spjmcA97hQXt01uqWbijvPl3hiLqweIPLaRuXAPT+rT0ncjfFtsLWxva91KUNBcinHbdVTO50jHMbUGoqbA1vbfZWsi5yJS8s+SiB2tuYw+lyP/hisDh5DlY1zvIfIKwe3YMz3NHn9SqvJvmco0fKkyskGYkoEBhGjHwuknTq+4seMWXiHEA5w4OaPEjn0VZhmgcMhBa4+A6dfKq5zcTYSZh1LxI+YoT0SnQvL0kruvVRsisethaWsBuQ3Te5rvyQzEOedAXa7WFNua0DGSKNCZImCkamINbtZYEfEdJFDySMUu495oCP4089eSu95jRcez9tFO9OZlJIdUZtSzUdt9/l2+ngViHFMcx9Ha0UmHe17Kt0Vpiup0wRMETBEwRMETBEwRMETBEwRZv1lwRZ1R+VzGQ1s2k0SLs32As9ie1ecX8DiTES3NQHxVLGYZsoBLa08FwzM4hASNKRQECDelGskvfYEAdVHup389taZO8431+Wn2tuvHOEYDWi2n8/fou6x2wdCyyCNkABXQGYrbkKOpv6dJFXjgm2V1xWu9bbX0H3XWW+Ya0py6rxlYGR7LWZNpCFbuGB9xosMTdAVj17g5tANNLjh66I1pabnXX3spMJOoj82S2elRyCgV2A21KumhQ7G/fciN1KbDTUa26E1XQrXc66HS65HUbbmMF2YoXa10k2tk3rN0Qdu21i8dWFqeg336e+S8vrX391B9WLpysjNPqDRkKHOlmLMCBpoA0Nqq/fsAJsGc0wAbodriw4qDGd2FxLtRvZZXL5SbIRQ52KRCJQFKsu41AtX06e4IONJ0keKe7DvGnPhb6rMbHJhGNnYfi5cb/Rab1Bnsvlw0s+TiZ5GIRGjTUa+J2cahRsHte/7Z+GjllIYyQ0AuamnIAW+y0MVJDCM8kYJOgoK9aqvPGo85CCkBUQyRtNCu4aFdXwgAWASCVodsT/ALd2Hfd3xAgHmePXioRiG4iOzfhIqOXL7LT8WVM5ldWWdWZSJIivh03UfI+KPvjOhLsPNSUUBsehWhKGzxVjNSLjqFkvXSTZqLLZiONzHoOpQDaPe9jv4q/l8xjT/TzHA98TiK18wsz9RbJOxkjQafIrlwXKSRcPnWZG/PZUgjOzGQ7BgD23o/8A6Y6nka/FMLD8IJceXD3xXOHjfHhXh4+I0aOfH3wW0UwZLKLHMy0Fog7mRj8VL3ayTt88ZR7XEzFzB+OHktYdnh4Q15/P8qDwbJquSjSdUAcspD76EbWVUtYIIFDvt9sSzyEzl0Z0ppubXUUEYEAa8a112F7K09Pxxopjh08sKrAKbALFrHcnxe584r4kvccz9eangaxoys0VtisrCYImCJgiYImCJgiYImCJgiYImCKHJwyMm6o3qFeCe5rtf2xKJniyjMTSucfCEUUDIAPGs/8AXHpncbmnkvBC0WHzXeLIoooA/ck/1JxwZHFdBjQuDcLUBuWWQkljTMASfof/AJ/THYmJpmv4LnsgPhss7xriKwOAco8zsFLE9VaSa73Rvz8/OL0ETpW/HlA8NVTnlEZ+AuJ8VAynAcvSTzieZ5Bq0yt2s7A0Oo/evlid+KmvHHRoHAKBmEitI+rieKtvVmRjnhSBWEaoUcEDZRTAAjbSKN3428XVbByvikMhFSahWMZCyaMRg0AoV49a8NhzMEUjTpCV+BnIo6qtTv328XVHHuAmkhkc0NLuNPmucfBHNGCXZaaV+SqMnll4VCZyyzPL0qV+ADvsa6ie/gUvf3tPecdJ2YGUNua6+/PVVo2NwEZkJzE+S9cPySZiXKP+ZE00crs6EI7FWFboAPmNtxV3jySR0TJG2IaQADcac11GxsrmOuC4E2sdeSn8cgzOVKOM5Ocv2kYqjtGT2bdepfBrf64hw7oZ6t7MZttQD6qWdssFHdocu+hI56Lrl+Gvn2XMySyxRrtAEIDFSKMhNGi3y7DHLpm4UGJrQT/dXTp4LpsLsSRK5xA/tpr18VXQLDlpswSGd1lCo7Es4HLBPUfYn79sTOMkzGAWBFxoNVGwRxPeTcg2Op0Wjjy8MUYWG1SQ8xgovYgWx9hsB7UTscUS6SR1X3It+FdDGMbRlgb/AJXXKJy5RZUhhsRQ71Xm/wBJ+tn225eczF00ZXK4xVU6YImCJgiYImCJgiYImCJgiYImCJgiYImCJgiofU3DI5NMjwrIwGncX8x9rvf6/UXMLM9tWh1AquJhY+jnNqowlsLDDlQ3KVSesBVDE9I3vVQsAgd968yZaVke+la7XPPouK6MYzTy6dV7GWGbUOF0hXNxuRaOjOD2B0newb29jePM/YHLWttRuCAvQ0TjNTfQ7EEqEk+WQZmXNFHaNjEEaiaVVFKp8ubNgdqHZcSlszsjIqgG9uu55e9VFniaHvlvS1+n196L864ZxiSHpGl4ybMUi6kJ99J7H5ijjdlw7JL6HiLFfPw4l8dtRwNwv02fRmMpBmEuB411R6ADo2IKha6lodgNwPtj59uaKd0R7wOtd+fVfRHLLC2Qd0i4pty6Kvz+WcurSyJmWWmAmYRRjV2KxqDrPcEk7V5xPG9uUhgyV/y3PiToopI3VBec1ONh4AVr4oNMC6kzX4QMxBQATRau55dgEe57d6x5eU0czPz+F3ivKCJtWvyctR4Kz4DnsukZTLzCeR3tmY0Wd/1NtsvYfsO53gxEcznZpG5QBboNh756KfDyRBtI3ZiTfqdz75LuzMzGOIkuaMkhsafiG9HtXwqPqP414o0DM/TYe/U+fAyEknK3Xc+/T2R5z2WSJkrUdI7k3ZJO9CqNi9iAPFbUje54PNHtDCFewSalDe4vFNwoaKyDUVXTHi9TBEwRMETBEwRMETBEwRMETBEwRMETBEwRRuID8s/Ign5gEEj9gcSR/EuH/Cs3mZzA8kkMkKBlDSK6EgBWZTJcbXqogAEAHTXzxfa0SNDHgnhQ8Rpf2Kqk9xjcXMIHGo9be7LvwbiMcMUZOp2nZpC6oBqLvsWF7bED6DHE8T5HkaZbUrwGy7gkaxgOua9epVfxrL5TOlSY5UlYhRIFF30gahfUOofPbxiaB+Iw1aEEDb7KCeKDEagg8fus2/oKdZgjvEsZP96WAv5BTuW+Xb54vj9UjLMzQa8PzwWd/wBKkElHEU4/jivUGam/tBRGJIY4QqMrbaYI+5fwQRZ38nbBzI/2xLqOLr2/zHgumvk/dANq1rbX/wAo4rR57MZeeJeISB1QDTQVS5IbSKJ7ru230O1HFCNksbzhm3PjTSv2V98kUjBiXWHrrT7qs4nllSHInLhZA8+tFIChtlCq3zoAMT3Oo4sRPc58vaWo2h+tPpyUErGtZF2YrV1Rt0/PNSsurjiMJzWXjgDxuiCOiHNbhiD2o+3tiNxb+1d2Ty6hBNdui7bm/dN7VobUECm/VUnHOJD8cq5ViaOhb1ipWYgtuQS1nubBoDcbYt4eH/Dkyjntpw6KpiJ/8SBEeW+tdeq/QMz8anWxq99Q6Wr4arqBAPjxe14xGfCRT88/BbbviF1P4fICCAex+++99z5JxDIDWqlYRopWI12mCJgiYImCJgiYImCJgiYImCJgiYImCJgi+Mtgg+cBZFmMvFQc6BpdW12oKsSvnajZUd/bGg51SBXSlOV1Sa2xtrrzsq/juWl/1eUUkEBbmUaGkFaGkfENjQAOJ8O9nfYbudp1UGIY/uPFmt16KD6f4Lm2GUk1FkEmtzzPiQ8vTYJs1pOx7YmxOIgBkZShpQW3vVQ4eCciN1aitTfUWoon+lWUHMRqCSVj3HgWTX3Nf4Yl/R2kROPEqD9YcDI0clpOIyu0GVeN43icIjRyi+bqGyk7gEnzWx39waETWtkka4EEVNRtz96rRkc50bHNIINLHeu3j74KF6nm1T5bLR5cusQE0kKVtWyr/DQ8/I4lwjcsb5XPoTYE+pUOKdWRkTW1AuQPRQuAcM5+rKyNLA+WkMsQ21BX3G/yNGx/FibEzdlSZtHBwoeFR9/oosND2lYXVaWmo40P2Uvi/Dmy00BSWXMZmRikRma1jG2p6HkA/wCdGsRQzCZj6tDWC5y6ngFJNEYnsyuLnmwzaDiVLh4PmYMzHKwhzOtqkYQojpf6ww7/AD/bziN2IhlicwVZTS5IPJSNgmjlDzR9dbAEc12zsskfVl4wX1ozE1Sq6uCSC29ChVgnHEYY60htQ+NCFJIXtvGL1HgpvAM5M0kn4hQL0iNhQDgaidtRIIJ98Q4mOMNHZnryUsD5C49oOnNX2KatJgiYImCJgiYImCJgiYImCJgiYImCJgiYImCLOTzLErsVJJkOyg9w+5pexIq2AvF5rS8gV2+nNVHODATTf6r5nWeeKFVOlWH5sbKdTqNiuqwF8nv/AA/Q+x5YnuJ12I25rx+aRrQNNwRryXX0xmKjIMimMk8pdBUoqi9J1ey0fufljnFtq6wvvetTx817hnUbrba1KDgsfLGJuXm2F/iM/Gq3/wB2mpQP8QfpjUB7OsI/tYfM3WWQJKTH+548hZW3CZVhhzGXkQyHKyHQt7lZN0I372fH8Q7d8VpmmSRkrTTOL9RqrUDhGx8ThXIbdDorXKaUZp15ZmdLnbci49AKga+j4vn2HfFZ9XARmuUHu+Nb6XVlgDSXj4jr4ba2Xn1Fn8plZ0mm1iZkKgrfw/zAGjufmf2x7hop54yxnwg18VziJYIZA9/xEU8FWZrg2YiTLzKXzBy76lU/EY3VNS/Mgg18j8qxYZiIZHPYe7mHhUE0PioH4eVgY8d7KfGhFwp549PmJIky0E0ShgZXmjoBR3UXdk/Lft88Q/tYomudK4E7AHfipf3MsrmtjaQNyRtwXfK51BqcFiwVQqgFiTTjSFoEmvI/oLuN8bjRu1+XC9VK2Rov+VHiz0sk0b20SByWR4yjP0hRp3IO/cattrxIY2MYRqaag1A6/SyjEj3vB0G4IoT0WqBxmq+vuCJgiYImCJgiYImCJgiYImCJgiYImCJgiYIqHMQSDNWhADAitR3DDqatOzAoKG92xsYuNcww0d74D1v4Kq5rhLUe/dLeKjnKu6aTKR1axQHdQSoN+BsfsNxjvO1rqgcvuuSxzhQn3siRCNnVFBGnUFZjp0lUQg2CSbB+1fTHpdnALj5a1qT75oG5SQB70V1/ZcOmNOWmmNgyCtlYdiP3xU7aSpdW515qx2TKAUsNFXSrU08irHagamKjVQRjsa73Xe/P0E4P9NrSTfy1URHfc4D3RUHF+YxAVlUFVJpf1UratiATfewbB8UCLkOQC4qqkwe42NFZS5xSsXOUOQAV6VNbkX1qTqod7xAIyC7Iaef0U5cCBnFffNSMrxeVpo1XSUa71DqsA9itACx7Hvjh8DGsJOo4aLpsry8AaKUJJ9gGTUS9XdbE0CBXt4/bEdItaGllJWTTe6gZ3hzPEyoVjspTJamztZKFexbVXaxXY4mjlDXguvrr+a8KKGSIuYQDTTT8ea5x8HkiaSpi/QK1F6XUw30szCxov5k9xj04hkgb3aX5bDkBrVeCBzCe9W3P6k8FqIPhWwAaGwN19z3+uM92pV0aL3jxepgiYImCJgi//9k=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aphicFrame>
        <p:nvGraphicFramePr>
          <p:cNvPr id="71" name="다이어그램 70"/>
          <p:cNvGraphicFramePr/>
          <p:nvPr>
            <p:extLst>
              <p:ext uri="{D42A27DB-BD31-4B8C-83A1-F6EECF244321}">
                <p14:modId xmlns:p14="http://schemas.microsoft.com/office/powerpoint/2010/main" val="71378201"/>
              </p:ext>
            </p:extLst>
          </p:nvPr>
        </p:nvGraphicFramePr>
        <p:xfrm>
          <a:off x="419054" y="800996"/>
          <a:ext cx="8473425" cy="57963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2" name="그림 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906" y="1196753"/>
            <a:ext cx="4559190" cy="2536424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 bwMode="auto">
          <a:xfrm>
            <a:off x="838871" y="3515249"/>
            <a:ext cx="4479111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1" latinLnBrk="1" hangingPunct="1">
              <a:lnSpc>
                <a:spcPct val="110000"/>
              </a:lnSpc>
              <a:buSzPct val="95000"/>
            </a:pPr>
            <a:r>
              <a:rPr lang="en-US" altLang="ko-KR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*</a:t>
            </a:r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’14, ’15</a:t>
            </a:r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년 </a:t>
            </a:r>
            <a:r>
              <a:rPr lang="en-US" altLang="ko-KR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KISA</a:t>
            </a:r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로부터 수집된 </a:t>
            </a:r>
            <a:r>
              <a:rPr lang="ko-KR" altLang="en-US" sz="11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스미싱 앱을 전달받아 분석한 결과임 </a:t>
            </a:r>
          </a:p>
        </p:txBody>
      </p:sp>
      <p:sp>
        <p:nvSpPr>
          <p:cNvPr id="74" name="TextBox 73"/>
          <p:cNvSpPr txBox="1"/>
          <p:nvPr/>
        </p:nvSpPr>
        <p:spPr bwMode="auto">
          <a:xfrm>
            <a:off x="5580125" y="1293290"/>
            <a:ext cx="3180176" cy="24622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스미싱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공격을 위한 문자 유형은 다양하나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스미싱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멀웨어는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총 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15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종을 분류되고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변종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리패키징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앱이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많음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171450" indent="-1714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소액 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결제</a:t>
            </a:r>
            <a:r>
              <a:rPr lang="en-US" altLang="ko-KR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i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SMSSpy</a:t>
            </a:r>
            <a:r>
              <a:rPr lang="en-US" altLang="ko-KR" sz="1200" b="1" i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i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계열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 </a:t>
            </a:r>
            <a:r>
              <a:rPr lang="ko-KR" altLang="en-US" sz="1200" b="1" kern="0" spc="-150" dirty="0" err="1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뱅킹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프로그램 사칭 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i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Telman</a:t>
            </a:r>
            <a:r>
              <a:rPr lang="ko-KR" altLang="en-US" sz="1200" b="1" i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계열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국내 가장 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많은 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유형 차지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100" b="1" i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53% </a:t>
            </a:r>
            <a:r>
              <a:rPr lang="ko-KR" altLang="en-US" sz="1100" b="1" i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71450" indent="-1714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ko-KR" sz="1200" b="1" kern="0" spc="-150" dirty="0" smtClean="0">
              <a:solidFill>
                <a:srgbClr val="00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indent="-17145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하루에도 </a:t>
            </a:r>
            <a:r>
              <a:rPr lang="en-US" altLang="ko-KR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 만개의 </a:t>
            </a:r>
            <a:r>
              <a:rPr lang="ko-KR" altLang="en-US" sz="1200" b="1" kern="0" spc="-150" dirty="0" err="1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스미싱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문자가 유입되나</a:t>
            </a:r>
            <a:r>
              <a:rPr lang="en-US" altLang="ko-KR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종류별로는 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 정도의 </a:t>
            </a:r>
            <a:r>
              <a:rPr lang="ko-KR" altLang="en-US" sz="1200" b="1" kern="0" spc="-150" dirty="0" err="1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멀웨어가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존재</a:t>
            </a:r>
            <a:r>
              <a:rPr lang="en-US" altLang="ko-KR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b="1" kern="0" spc="-150" dirty="0" smtClean="0">
              <a:solidFill>
                <a:srgbClr val="00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ko-KR" sz="1200" b="1" kern="0" spc="-150" dirty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(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’14, SKT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보안부서 담당자 회의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eaLnBrk="1" hangingPunct="1">
              <a:spcBef>
                <a:spcPts val="0"/>
              </a:spcBef>
            </a:pPr>
            <a:endParaRPr lang="en-US" altLang="ko-KR" sz="1200" b="1" kern="0" spc="-150" dirty="0" smtClean="0">
              <a:solidFill>
                <a:srgbClr val="00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71450" lvl="0" indent="-171450" eaLnBrk="1" hangingPunct="1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안드로이드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악성코드는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리패키징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도구를 통한 악성 코드가 대부분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(‘15 </a:t>
            </a:r>
            <a:r>
              <a:rPr lang="ko-KR" altLang="en-US" sz="1200" b="1" kern="0" spc="-150" dirty="0" err="1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안랩</a:t>
            </a:r>
            <a:r>
              <a:rPr lang="ko-KR" altLang="en-US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악성코드 분석가 회의</a:t>
            </a:r>
            <a:r>
              <a:rPr lang="en-US" altLang="ko-KR" sz="1200" b="1" kern="0" spc="-150" dirty="0" smtClean="0">
                <a:solidFill>
                  <a:srgbClr val="00006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kern="0" spc="-150" dirty="0">
              <a:solidFill>
                <a:srgbClr val="000066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509120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661248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53" y="2636912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53" y="1371259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553" y="1988840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G:\RDoyeOng\ETRI-이충희\원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15475"/>
            <a:ext cx="113525" cy="113525"/>
          </a:xfrm>
          <a:prstGeom prst="rect">
            <a:avLst/>
          </a:prstGeom>
          <a:noFill/>
          <a:effectLst>
            <a:outerShdw blurRad="25400" dist="127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89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51520" y="677123"/>
            <a:ext cx="8648692" cy="1239709"/>
            <a:chOff x="143838" y="751866"/>
            <a:chExt cx="8532618" cy="1111435"/>
          </a:xfrm>
        </p:grpSpPr>
        <p:sp>
          <p:nvSpPr>
            <p:cNvPr id="49" name="AutoShape 5"/>
            <p:cNvSpPr>
              <a:spLocks noChangeArrowheads="1"/>
            </p:cNvSpPr>
            <p:nvPr/>
          </p:nvSpPr>
          <p:spPr bwMode="auto">
            <a:xfrm>
              <a:off x="439306" y="872877"/>
              <a:ext cx="8237150" cy="85661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C5F0FF"/>
                </a:gs>
                <a:gs pos="37000">
                  <a:srgbClr val="E7F9FF"/>
                </a:gs>
                <a:gs pos="50000">
                  <a:srgbClr val="FFFFF3"/>
                </a:gs>
                <a:gs pos="100000">
                  <a:schemeClr val="bg1"/>
                </a:gs>
              </a:gsLst>
              <a:path path="rect">
                <a:fillToRect l="100000" t="100000"/>
              </a:path>
              <a:tileRect r="-100000" b="-100000"/>
            </a:gradFill>
            <a:ln w="25400">
              <a:gradFill flip="none" rotWithShape="1">
                <a:gsLst>
                  <a:gs pos="0">
                    <a:schemeClr val="bg1"/>
                  </a:gs>
                  <a:gs pos="50000">
                    <a:srgbClr val="00B0F0"/>
                  </a:gs>
                  <a:gs pos="100000">
                    <a:srgbClr val="002060"/>
                  </a:gs>
                </a:gsLst>
                <a:lin ang="5400000" scaled="1"/>
                <a:tileRect/>
              </a:gradFill>
            </a:ln>
            <a:effectLst>
              <a:innerShdw blurRad="38100" dist="254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/>
              <a:endParaRPr lang="ko-KR" altLang="en-US" spc="-150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endParaRPr>
            </a:p>
          </p:txBody>
        </p:sp>
        <p:sp>
          <p:nvSpPr>
            <p:cNvPr id="50" name="AutoShape 5"/>
            <p:cNvSpPr>
              <a:spLocks noChangeArrowheads="1"/>
            </p:cNvSpPr>
            <p:nvPr/>
          </p:nvSpPr>
          <p:spPr bwMode="auto">
            <a:xfrm>
              <a:off x="2891485" y="872877"/>
              <a:ext cx="5716733" cy="922750"/>
            </a:xfrm>
            <a:prstGeom prst="roundRect">
              <a:avLst>
                <a:gd name="adj" fmla="val 12594"/>
              </a:avLst>
            </a:prstGeom>
            <a:noFill/>
            <a:ln w="12700" algn="ctr">
              <a:noFill/>
              <a:prstDash val="solid"/>
              <a:round/>
              <a:headEnd/>
              <a:tailEnd/>
            </a:ln>
            <a:effectLst/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just" eaLnBrk="1" fontAlgn="auto" latinLnBrk="0" hangingPunct="1">
                <a:lnSpc>
                  <a:spcPts val="2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99FF"/>
                </a:buClr>
                <a:buFont typeface="Wingdings" pitchFamily="2" charset="2"/>
                <a:buNone/>
                <a:defRPr/>
              </a:pPr>
              <a:r>
                <a:rPr kumimoji="0" lang="ko-KR" altLang="en-US" sz="1600" spc="-150" dirty="0" err="1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모바일</a:t>
              </a:r>
              <a:r>
                <a:rPr kumimoji="0" lang="ko-KR" altLang="en-US" sz="1600" spc="-15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 환경에서의 개인정보 탈취와 금융 사기 시도를 실시간으로 차단하고</a:t>
              </a:r>
              <a:r>
                <a:rPr kumimoji="0" lang="en-US" altLang="ko-KR" sz="1600" spc="-15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, </a:t>
              </a:r>
              <a:r>
                <a:rPr kumimoji="0" lang="ko-KR" altLang="en-US" sz="1600" b="1" spc="-150" dirty="0" err="1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인메모리</a:t>
              </a:r>
              <a:r>
                <a:rPr kumimoji="0" lang="ko-KR" altLang="en-US" sz="1600" b="1" spc="-150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 </a:t>
              </a:r>
              <a:r>
                <a:rPr kumimoji="0" lang="ko-KR" altLang="en-US" sz="1600" b="1" spc="-150" dirty="0" err="1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클라우드</a:t>
              </a:r>
              <a:r>
                <a:rPr kumimoji="0" lang="ko-KR" altLang="en-US" sz="1600" b="1" spc="-150" dirty="0" smtClean="0">
                  <a:solidFill>
                    <a:srgbClr val="0000CC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 기반으로 통합적인 금융 사기 시도 정보의 수집과 분석을 수행</a:t>
              </a:r>
              <a:r>
                <a:rPr kumimoji="0" lang="ko-KR" altLang="en-US" sz="1600" spc="-150" dirty="0" smtClean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하는 플랫폼</a:t>
              </a:r>
              <a:endParaRPr kumimoji="0" lang="ko-KR" altLang="en-US" sz="1600" spc="-150" dirty="0">
                <a:solidFill>
                  <a:srgbClr val="0033CC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endParaRPr>
            </a:p>
          </p:txBody>
        </p:sp>
        <p:grpSp>
          <p:nvGrpSpPr>
            <p:cNvPr id="51" name="그룹 50"/>
            <p:cNvGrpSpPr/>
            <p:nvPr/>
          </p:nvGrpSpPr>
          <p:grpSpPr>
            <a:xfrm>
              <a:off x="143838" y="751866"/>
              <a:ext cx="3060010" cy="1111435"/>
              <a:chOff x="15585" y="-940902"/>
              <a:chExt cx="2521439" cy="875279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104314" y="-940902"/>
                <a:ext cx="2432710" cy="875279"/>
                <a:chOff x="262808" y="-1360005"/>
                <a:chExt cx="1793652" cy="437283"/>
              </a:xfrm>
            </p:grpSpPr>
            <p:pic>
              <p:nvPicPr>
                <p:cNvPr id="55" name="Picture 31" descr="k-436"/>
                <p:cNvPicPr preferRelativeResize="0">
                  <a:picLocks noChangeArrowheads="1"/>
                </p:cNvPicPr>
                <p:nvPr/>
              </p:nvPicPr>
              <p:blipFill rotWithShape="1">
                <a:blip r:embed="rId3" cstate="print"/>
                <a:srcRect l="1588" t="14845" r="83460" b="17647"/>
                <a:stretch/>
              </p:blipFill>
              <p:spPr bwMode="auto">
                <a:xfrm>
                  <a:off x="262808" y="-1360005"/>
                  <a:ext cx="857249" cy="4372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6" name="Picture 31" descr="k-436"/>
                <p:cNvPicPr preferRelativeResize="0">
                  <a:picLocks noChangeArrowheads="1"/>
                </p:cNvPicPr>
                <p:nvPr/>
              </p:nvPicPr>
              <p:blipFill rotWithShape="1">
                <a:blip r:embed="rId3" cstate="print"/>
                <a:srcRect l="77642" t="14845" r="3152" b="17647"/>
                <a:stretch/>
              </p:blipFill>
              <p:spPr bwMode="auto">
                <a:xfrm>
                  <a:off x="861592" y="-1360005"/>
                  <a:ext cx="1194868" cy="43200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53" name="Text Box 6"/>
              <p:cNvSpPr txBox="1">
                <a:spLocks noChangeArrowheads="1"/>
              </p:cNvSpPr>
              <p:nvPr/>
            </p:nvSpPr>
            <p:spPr bwMode="auto">
              <a:xfrm>
                <a:off x="15585" y="-803599"/>
                <a:ext cx="1873218" cy="5541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kern="1200">
                    <a:solidFill>
                      <a:schemeClr val="tx1"/>
                    </a:solidFill>
                    <a:latin typeface="굴림" charset="-127"/>
                    <a:ea typeface="굴림" charset="-127"/>
                    <a:cs typeface="+mn-cs"/>
                  </a:defRPr>
                </a:lvl9pPr>
              </a:lstStyle>
              <a:p>
                <a:pPr algn="r" eaLnBrk="1" hangingPunct="1"/>
                <a:r>
                  <a:rPr lang="ko-KR" altLang="en-US" sz="1700" b="1" i="1" spc="-150" dirty="0" err="1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인메모리</a:t>
                </a:r>
                <a:r>
                  <a:rPr lang="ko-KR" altLang="en-US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클라우드 기반</a:t>
                </a:r>
                <a: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         </a:t>
                </a:r>
                <a:r>
                  <a:rPr lang="ko-KR" altLang="en-US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모바일  금융사기 </a:t>
                </a:r>
                <a: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/>
                </a:r>
                <a:b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</a:br>
                <a:r>
                  <a:rPr lang="en-US" altLang="ko-KR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</a:t>
                </a:r>
                <a:r>
                  <a:rPr lang="ko-KR" altLang="en-US" sz="1700" b="1" i="1" spc="-150" dirty="0" smtClean="0">
                    <a:ln w="127">
                      <a:solidFill>
                        <a:srgbClr val="000000">
                          <a:alpha val="39000"/>
                        </a:srgbClr>
                      </a:solidFill>
                    </a:ln>
                    <a:solidFill>
                      <a:srgbClr val="FFFFFF"/>
                    </a:solidFill>
                    <a:effectLst>
                      <a:outerShdw blurRad="50800" dist="38100" dir="2700000" algn="tl" rotWithShape="0">
                        <a:prstClr val="black"/>
                      </a:outerShdw>
                    </a:effectLst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대응 플랫폼</a:t>
                </a:r>
                <a:endParaRPr lang="ko-KR" altLang="en-US" sz="1700" b="1" i="1" spc="-150" dirty="0">
                  <a:ln w="127">
                    <a:solidFill>
                      <a:srgbClr val="000000">
                        <a:alpha val="39000"/>
                      </a:srgbClr>
                    </a:solidFill>
                  </a:ln>
                  <a:solidFill>
                    <a:srgbClr val="FFFFFF"/>
                  </a:solidFill>
                  <a:effectLst>
                    <a:outerShdw blurRad="50800" dist="38100" dir="2700000" algn="tl" rotWithShape="0">
                      <a:prstClr val="black"/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54" name="Picture 5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1180" y="-603530"/>
                <a:ext cx="454472" cy="4229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 과제 목표</a:t>
            </a:r>
            <a:endParaRPr lang="ko-KR" altLang="en-US" dirty="0"/>
          </a:p>
        </p:txBody>
      </p:sp>
      <p:grpSp>
        <p:nvGrpSpPr>
          <p:cNvPr id="58" name="그룹 57"/>
          <p:cNvGrpSpPr/>
          <p:nvPr/>
        </p:nvGrpSpPr>
        <p:grpSpPr>
          <a:xfrm>
            <a:off x="323528" y="4985268"/>
            <a:ext cx="2290219" cy="887797"/>
            <a:chOff x="1763689" y="2132855"/>
            <a:chExt cx="1618083" cy="4369977"/>
          </a:xfrm>
        </p:grpSpPr>
        <p:sp>
          <p:nvSpPr>
            <p:cNvPr id="59" name="Rectangle 221"/>
            <p:cNvSpPr>
              <a:spLocks noChangeArrowheads="1"/>
            </p:cNvSpPr>
            <p:nvPr/>
          </p:nvSpPr>
          <p:spPr bwMode="auto">
            <a:xfrm>
              <a:off x="1763689" y="2132855"/>
              <a:ext cx="864096" cy="4369977"/>
            </a:xfrm>
            <a:prstGeom prst="rect">
              <a:avLst/>
            </a:prstGeom>
            <a:solidFill>
              <a:srgbClr val="EAF4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0" name="오각형 59"/>
            <p:cNvSpPr/>
            <p:nvPr/>
          </p:nvSpPr>
          <p:spPr>
            <a:xfrm>
              <a:off x="2555776" y="2132855"/>
              <a:ext cx="825996" cy="4369977"/>
            </a:xfrm>
            <a:prstGeom prst="homePlate">
              <a:avLst>
                <a:gd name="adj" fmla="val 83142"/>
              </a:avLst>
            </a:prstGeom>
            <a:solidFill>
              <a:srgbClr val="EAF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6233252" y="2435552"/>
            <a:ext cx="1105962" cy="3155386"/>
            <a:chOff x="1927861" y="2132855"/>
            <a:chExt cx="1453911" cy="4369977"/>
          </a:xfrm>
        </p:grpSpPr>
        <p:sp>
          <p:nvSpPr>
            <p:cNvPr id="62" name="Rectangle 221"/>
            <p:cNvSpPr>
              <a:spLocks noChangeArrowheads="1"/>
            </p:cNvSpPr>
            <p:nvPr/>
          </p:nvSpPr>
          <p:spPr bwMode="auto">
            <a:xfrm>
              <a:off x="1927861" y="2132855"/>
              <a:ext cx="699924" cy="4369977"/>
            </a:xfrm>
            <a:prstGeom prst="rect">
              <a:avLst/>
            </a:prstGeom>
            <a:solidFill>
              <a:srgbClr val="EAF4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3" name="오각형 62"/>
            <p:cNvSpPr/>
            <p:nvPr/>
          </p:nvSpPr>
          <p:spPr>
            <a:xfrm>
              <a:off x="2555776" y="2132855"/>
              <a:ext cx="825996" cy="4369977"/>
            </a:xfrm>
            <a:prstGeom prst="homePlate">
              <a:avLst>
                <a:gd name="adj" fmla="val 83142"/>
              </a:avLst>
            </a:prstGeom>
            <a:solidFill>
              <a:srgbClr val="EAF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323528" y="2369918"/>
            <a:ext cx="2290219" cy="2562797"/>
            <a:chOff x="1763689" y="2132855"/>
            <a:chExt cx="1618083" cy="4369977"/>
          </a:xfrm>
        </p:grpSpPr>
        <p:sp>
          <p:nvSpPr>
            <p:cNvPr id="65" name="Rectangle 221"/>
            <p:cNvSpPr>
              <a:spLocks noChangeArrowheads="1"/>
            </p:cNvSpPr>
            <p:nvPr/>
          </p:nvSpPr>
          <p:spPr bwMode="auto">
            <a:xfrm>
              <a:off x="1763689" y="2132855"/>
              <a:ext cx="864096" cy="4369977"/>
            </a:xfrm>
            <a:prstGeom prst="rect">
              <a:avLst/>
            </a:prstGeom>
            <a:solidFill>
              <a:srgbClr val="EAF4D8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6" name="오각형 65"/>
            <p:cNvSpPr/>
            <p:nvPr/>
          </p:nvSpPr>
          <p:spPr>
            <a:xfrm>
              <a:off x="2555776" y="2132855"/>
              <a:ext cx="825996" cy="4369977"/>
            </a:xfrm>
            <a:prstGeom prst="homePlate">
              <a:avLst>
                <a:gd name="adj" fmla="val 83142"/>
              </a:avLst>
            </a:prstGeom>
            <a:solidFill>
              <a:srgbClr val="EAF4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8" name="Rectangle 221"/>
          <p:cNvSpPr>
            <a:spLocks noChangeArrowheads="1"/>
          </p:cNvSpPr>
          <p:nvPr/>
        </p:nvSpPr>
        <p:spPr bwMode="auto">
          <a:xfrm>
            <a:off x="7300438" y="2412435"/>
            <a:ext cx="1304222" cy="3478210"/>
          </a:xfrm>
          <a:prstGeom prst="rect">
            <a:avLst/>
          </a:prstGeom>
          <a:gradFill flip="none" rotWithShape="1">
            <a:gsLst>
              <a:gs pos="0">
                <a:srgbClr val="FFEEB7"/>
              </a:gs>
              <a:gs pos="41000">
                <a:srgbClr val="FFFBDD"/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25400">
            <a:gradFill flip="none" rotWithShape="1">
              <a:gsLst>
                <a:gs pos="0">
                  <a:srgbClr val="FF9900"/>
                </a:gs>
                <a:gs pos="50000">
                  <a:srgbClr val="FFD243"/>
                </a:gs>
                <a:gs pos="100000">
                  <a:srgbClr val="FFC000"/>
                </a:gs>
              </a:gsLst>
              <a:lin ang="16200000" scaled="1"/>
              <a:tileRect/>
            </a:gradFill>
          </a:ln>
          <a:effectLst>
            <a:innerShdw blurRad="38100" dist="25400" dir="18900000">
              <a:prstClr val="black">
                <a:alpha val="50000"/>
              </a:prstClr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69" name="그룹 68"/>
          <p:cNvGrpSpPr/>
          <p:nvPr/>
        </p:nvGrpSpPr>
        <p:grpSpPr>
          <a:xfrm>
            <a:off x="2411760" y="5798344"/>
            <a:ext cx="3743302" cy="438968"/>
            <a:chOff x="2334735" y="5439983"/>
            <a:chExt cx="3743302" cy="438968"/>
          </a:xfrm>
        </p:grpSpPr>
        <p:sp>
          <p:nvSpPr>
            <p:cNvPr id="70" name="타원 69"/>
            <p:cNvSpPr/>
            <p:nvPr/>
          </p:nvSpPr>
          <p:spPr bwMode="auto">
            <a:xfrm>
              <a:off x="2334735" y="5439983"/>
              <a:ext cx="3743302" cy="438968"/>
            </a:xfrm>
            <a:prstGeom prst="ellipse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>
                  <a:glow rad="139700">
                    <a:srgbClr val="FFFFFF"/>
                  </a:glow>
                </a:effectLst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1" name="Text Box 74"/>
            <p:cNvSpPr txBox="1">
              <a:spLocks noChangeArrowheads="1"/>
            </p:cNvSpPr>
            <p:nvPr/>
          </p:nvSpPr>
          <p:spPr bwMode="auto">
            <a:xfrm>
              <a:off x="2853942" y="5499174"/>
              <a:ext cx="273307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charset="-127"/>
                  <a:ea typeface="굴림" charset="-127"/>
                  <a:cs typeface="+mn-cs"/>
                </a:defRPr>
              </a:lvl9pPr>
            </a:lstStyle>
            <a:p>
              <a:pPr algn="ctr" eaLnBrk="1" fontAlgn="auto" latinLnBrk="0" hangingPunct="1">
                <a:spcBef>
                  <a:spcPts val="0"/>
                </a:spcBef>
                <a:spcAft>
                  <a:spcPts val="0"/>
                </a:spcAft>
                <a:buClr>
                  <a:srgbClr val="CCCCFF"/>
                </a:buClr>
                <a:buFont typeface="Wingdings" pitchFamily="2" charset="2"/>
                <a:buNone/>
                <a:defRPr/>
              </a:pPr>
              <a:r>
                <a:rPr lang="ko-KR" altLang="en-US" sz="1600" b="1" kern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나눔고딕" panose="020D0604000000000000" pitchFamily="50" charset="-127"/>
                  <a:ea typeface="나눔고딕" panose="020D0604000000000000" pitchFamily="50" charset="-127"/>
                  <a:sym typeface="Wingdings 3" pitchFamily="18" charset="2"/>
                </a:rPr>
                <a:t>요소기술 상용화 </a:t>
              </a:r>
              <a:endParaRPr lang="ko-KR" altLang="en-US" sz="1600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sym typeface="Wingdings 3" pitchFamily="18" charset="2"/>
              </a:endParaRPr>
            </a:p>
          </p:txBody>
        </p:sp>
      </p:grpSp>
      <p:sp>
        <p:nvSpPr>
          <p:cNvPr id="72" name="평행 사변형 71"/>
          <p:cNvSpPr/>
          <p:nvPr/>
        </p:nvSpPr>
        <p:spPr bwMode="auto">
          <a:xfrm>
            <a:off x="7315307" y="3477404"/>
            <a:ext cx="1274484" cy="288032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400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3" name="평행 사변형 72"/>
          <p:cNvSpPr/>
          <p:nvPr/>
        </p:nvSpPr>
        <p:spPr bwMode="auto">
          <a:xfrm>
            <a:off x="7340481" y="3120486"/>
            <a:ext cx="1224136" cy="292185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안전한 모바일</a:t>
            </a:r>
            <a:endParaRPr lang="en-US" altLang="ko-KR" sz="1200" b="1" dirty="0" smtClean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 서비스 </a:t>
            </a:r>
            <a:endParaRPr lang="ko-KR" altLang="en-US" sz="12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4" name="평행 사변형 73"/>
          <p:cNvSpPr/>
          <p:nvPr/>
        </p:nvSpPr>
        <p:spPr bwMode="auto">
          <a:xfrm>
            <a:off x="5724128" y="3139785"/>
            <a:ext cx="2065779" cy="1838801"/>
          </a:xfrm>
          <a:prstGeom prst="parallelogram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1" dirty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안전한</a:t>
            </a:r>
            <a:endParaRPr lang="en-US" altLang="ko-KR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err="1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환경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제공</a:t>
            </a:r>
            <a:endParaRPr lang="ko-KR" altLang="en-US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5" name="Picture 16" descr="http://vedux.com/wp-content/uploads/2013/04/mr-consulting-privacy-policy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125" y="2495397"/>
            <a:ext cx="732848" cy="55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0" descr="http://www.esint.us/siteimages/digeus-inc+privacy-protection-utilit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899" y="3535742"/>
            <a:ext cx="469300" cy="66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평행 사변형 76"/>
          <p:cNvSpPr/>
          <p:nvPr/>
        </p:nvSpPr>
        <p:spPr bwMode="auto">
          <a:xfrm>
            <a:off x="7340481" y="4342069"/>
            <a:ext cx="1224136" cy="292185"/>
          </a:xfrm>
          <a:prstGeom prst="parallelogram">
            <a:avLst>
              <a:gd name="adj" fmla="val 28161"/>
            </a:avLst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개인 정보</a:t>
            </a:r>
            <a:endParaRPr lang="en-US" altLang="ko-KR" sz="1200" b="1" dirty="0" smtClean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유출 방지</a:t>
            </a:r>
            <a:endParaRPr lang="ko-KR" altLang="en-US" sz="12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3" name="평행 사변형 82"/>
          <p:cNvSpPr/>
          <p:nvPr/>
        </p:nvSpPr>
        <p:spPr bwMode="auto">
          <a:xfrm>
            <a:off x="7340481" y="5501400"/>
            <a:ext cx="1224136" cy="292185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err="1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위협 </a:t>
            </a:r>
            <a:endParaRPr lang="en-US" altLang="ko-KR" sz="1200" b="1" dirty="0" smtClean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방지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예방 </a:t>
            </a:r>
            <a:endParaRPr lang="ko-KR" altLang="en-US" sz="12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5" name="Picture 2" descr="http://files.itworld.co.kr/files/editor_img/201101/AP2827%5b0%5d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616" y="4882041"/>
            <a:ext cx="597867" cy="54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8" name="직사각형 117"/>
          <p:cNvSpPr/>
          <p:nvPr/>
        </p:nvSpPr>
        <p:spPr>
          <a:xfrm>
            <a:off x="347015" y="5836360"/>
            <a:ext cx="1771639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2000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B0F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요소 기술 개발</a:t>
            </a:r>
            <a:endParaRPr lang="en-US" altLang="ko-KR" sz="2000" b="1" dirty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B0F0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9" name="양쪽 모서리가 둥근 사각형 118"/>
          <p:cNvSpPr/>
          <p:nvPr/>
        </p:nvSpPr>
        <p:spPr>
          <a:xfrm rot="16200000">
            <a:off x="721200" y="1983237"/>
            <a:ext cx="677438" cy="1222486"/>
          </a:xfrm>
          <a:prstGeom prst="round2SameRect">
            <a:avLst/>
          </a:prstGeom>
          <a:solidFill>
            <a:srgbClr val="A98317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BottomLeft"/>
            <a:lightRig rig="threePt" dir="t"/>
          </a:scene3d>
          <a:sp3d extrusionH="635000">
            <a:bevelT w="63500" h="25400"/>
          </a:sp3d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0" name="AutoShape 53"/>
          <p:cNvSpPr>
            <a:spLocks noChangeArrowheads="1"/>
          </p:cNvSpPr>
          <p:nvPr/>
        </p:nvSpPr>
        <p:spPr bwMode="auto">
          <a:xfrm flipH="1">
            <a:off x="520895" y="2124403"/>
            <a:ext cx="1092994" cy="154004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>
                  <a:alpha val="60001"/>
                </a:srgbClr>
              </a:gs>
              <a:gs pos="100000">
                <a:srgbClr val="FFFFFF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1" name="AutoShape 53"/>
          <p:cNvSpPr>
            <a:spLocks noChangeArrowheads="1"/>
          </p:cNvSpPr>
          <p:nvPr/>
        </p:nvSpPr>
        <p:spPr bwMode="auto">
          <a:xfrm flipH="1">
            <a:off x="508966" y="2204452"/>
            <a:ext cx="1092994" cy="65453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ysClr val="window" lastClr="FFFFFF">
                  <a:alpha val="60001"/>
                </a:sysClr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2" name="평행 사변형 121"/>
          <p:cNvSpPr/>
          <p:nvPr/>
        </p:nvSpPr>
        <p:spPr bwMode="auto">
          <a:xfrm>
            <a:off x="302131" y="2356973"/>
            <a:ext cx="1475904" cy="430348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실시간 클라우드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기반 금융 사기 </a:t>
            </a:r>
            <a: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시도 수집</a:t>
            </a:r>
            <a: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처리</a:t>
            </a:r>
            <a:endParaRPr lang="ko-KR" altLang="en-US" sz="1400" b="1" spc="-150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양쪽 모서리가 둥근 사각형 122"/>
          <p:cNvSpPr/>
          <p:nvPr/>
        </p:nvSpPr>
        <p:spPr>
          <a:xfrm rot="16200000">
            <a:off x="711901" y="2801428"/>
            <a:ext cx="714972" cy="1222486"/>
          </a:xfrm>
          <a:prstGeom prst="round2Same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BottomLeft"/>
            <a:lightRig rig="threePt" dir="t"/>
          </a:scene3d>
          <a:sp3d extrusionH="635000">
            <a:bevelT w="63500" h="25400"/>
          </a:sp3d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4" name="AutoShape 53"/>
          <p:cNvSpPr>
            <a:spLocks noChangeArrowheads="1"/>
          </p:cNvSpPr>
          <p:nvPr/>
        </p:nvSpPr>
        <p:spPr bwMode="auto">
          <a:xfrm flipH="1">
            <a:off x="563908" y="3086448"/>
            <a:ext cx="1092994" cy="122538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ysClr val="window" lastClr="FFFFFF">
                  <a:alpha val="60001"/>
                </a:sysClr>
              </a:gs>
              <a:gs pos="100000">
                <a:sysClr val="window" lastClr="FFFFFF">
                  <a:gamma/>
                  <a:tint val="0"/>
                  <a:invGamma/>
                  <a:alpha val="0"/>
                </a:sys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5" name="평행 사변형 124"/>
          <p:cNvSpPr/>
          <p:nvPr/>
        </p:nvSpPr>
        <p:spPr bwMode="auto">
          <a:xfrm>
            <a:off x="323528" y="3226661"/>
            <a:ext cx="1475904" cy="460259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금융 사기 시도</a:t>
            </a:r>
            <a: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/>
            </a:r>
            <a:b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분류 및  통계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처</a:t>
            </a:r>
            <a:r>
              <a:rPr lang="ko-KR" altLang="en-US" sz="1400" b="1" spc="-150" dirty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리</a:t>
            </a:r>
          </a:p>
        </p:txBody>
      </p:sp>
      <p:sp>
        <p:nvSpPr>
          <p:cNvPr id="126" name="양쪽 모서리가 둥근 사각형 125"/>
          <p:cNvSpPr/>
          <p:nvPr/>
        </p:nvSpPr>
        <p:spPr>
          <a:xfrm rot="16200000">
            <a:off x="666014" y="3751725"/>
            <a:ext cx="830603" cy="1222486"/>
          </a:xfrm>
          <a:prstGeom prst="round2Same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BottomLeft"/>
            <a:lightRig rig="threePt" dir="t"/>
          </a:scene3d>
          <a:sp3d extrusionH="635000">
            <a:bevelT w="63500" h="25400"/>
            <a:contourClr>
              <a:srgbClr val="000000">
                <a:lumMod val="65000"/>
                <a:lumOff val="35000"/>
              </a:srgbClr>
            </a:contourClr>
          </a:sp3d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7" name="AutoShape 53"/>
          <p:cNvSpPr>
            <a:spLocks noChangeArrowheads="1"/>
          </p:cNvSpPr>
          <p:nvPr/>
        </p:nvSpPr>
        <p:spPr bwMode="auto">
          <a:xfrm flipH="1">
            <a:off x="542291" y="3966431"/>
            <a:ext cx="1092994" cy="13132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FFFFF">
                  <a:alpha val="60001"/>
                </a:srgbClr>
              </a:gs>
              <a:gs pos="100000">
                <a:srgbClr val="FFFFFF">
                  <a:gamma/>
                  <a:tint val="0"/>
                  <a:invGamma/>
                  <a:alpha val="0"/>
                </a:srgbClr>
              </a:gs>
            </a:gsLst>
            <a:lin ang="5400000" scaled="1"/>
          </a:gradFill>
          <a:ln w="9525" algn="ctr">
            <a:noFill/>
            <a:round/>
            <a:headEnd/>
            <a:tailEnd/>
          </a:ln>
          <a:effectLst/>
        </p:spPr>
        <p:txBody>
          <a:bodyPr wrap="none" lIns="0" tIns="0" rIns="0" bIns="0" anchor="ctr">
            <a:no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8" name="평행 사변형 127"/>
          <p:cNvSpPr/>
          <p:nvPr/>
        </p:nvSpPr>
        <p:spPr bwMode="auto">
          <a:xfrm>
            <a:off x="323528" y="4059186"/>
            <a:ext cx="1475904" cy="536989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모바일 금융 사기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통합</a:t>
            </a:r>
            <a: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구축 및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외부연계 </a:t>
            </a:r>
            <a:r>
              <a:rPr lang="en-US" altLang="ko-KR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API</a:t>
            </a: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400" b="1" spc="-150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9" name="양쪽 모서리가 둥근 사각형 128"/>
          <p:cNvSpPr/>
          <p:nvPr/>
        </p:nvSpPr>
        <p:spPr>
          <a:xfrm rot="16200000">
            <a:off x="706864" y="4683995"/>
            <a:ext cx="725046" cy="1222486"/>
          </a:xfrm>
          <a:prstGeom prst="round2SameRect">
            <a:avLst/>
          </a:prstGeom>
          <a:solidFill>
            <a:srgbClr val="854982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bliqueBottomLeft"/>
            <a:lightRig rig="threePt" dir="t"/>
          </a:scene3d>
          <a:sp3d extrusionH="635000">
            <a:bevelT w="63500" h="25400"/>
          </a:sp3d>
        </p:spPr>
        <p:txBody>
          <a:bodyPr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" lastClr="FFFFF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0" name="평행 사변형 129"/>
          <p:cNvSpPr/>
          <p:nvPr/>
        </p:nvSpPr>
        <p:spPr bwMode="auto">
          <a:xfrm>
            <a:off x="323528" y="5061810"/>
            <a:ext cx="1475904" cy="536989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단말기반 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금융 사기 시도</a:t>
            </a:r>
            <a:endParaRPr lang="en-US" altLang="ko-KR" sz="1400" b="1" spc="-150" dirty="0" smtClean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spc="-150" dirty="0" smtClean="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탐지 및 차단</a:t>
            </a:r>
            <a:endParaRPr lang="ko-KR" altLang="en-US" sz="1400" b="1" spc="-150" dirty="0">
              <a:ln w="127">
                <a:solidFill>
                  <a:srgbClr val="000000">
                    <a:alpha val="39000"/>
                  </a:srgbClr>
                </a:solidFill>
              </a:ln>
              <a:solidFill>
                <a:srgbClr val="FFFF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1642464" y="3478566"/>
            <a:ext cx="971283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발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기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술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 smtClean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적</a:t>
            </a:r>
            <a:endParaRPr lang="en-US" altLang="ko-KR" b="1" dirty="0" smtClean="0">
              <a:ln w="127">
                <a:solidFill>
                  <a:schemeClr val="tx1">
                    <a:alpha val="39000"/>
                  </a:schemeClr>
                </a:solidFill>
              </a:ln>
              <a:solidFill>
                <a:srgbClr val="0000FF"/>
              </a:solidFill>
              <a:effectLst>
                <a:outerShdw blurRad="50800" dist="38100" dir="2700000" algn="tl" rotWithShape="0">
                  <a:prstClr val="black"/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dirty="0">
                <a:ln w="127">
                  <a:solidFill>
                    <a:schemeClr val="tx1">
                      <a:alpha val="39000"/>
                    </a:schemeClr>
                  </a:solidFill>
                </a:ln>
                <a:solidFill>
                  <a:srgbClr val="0000FF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6833" y="2670933"/>
            <a:ext cx="3849618" cy="294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77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0" name="Picture 18" descr="http://petitecomeaux.files.wordpress.com/2012/10/small-cloud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3519">
            <a:off x="2470564" y="2523663"/>
            <a:ext cx="4945435" cy="26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1" latinLnBrk="1" hangingPunct="1"/>
            <a:endParaRPr lang="ko-KR" altLang="en-US" dirty="0">
              <a:solidFill>
                <a:srgbClr val="000000"/>
              </a:solidFill>
              <a:latin typeface="굴림" charset="-127"/>
              <a:ea typeface="굴림" charset="-127"/>
            </a:endParaRPr>
          </a:p>
        </p:txBody>
      </p:sp>
      <p:pic>
        <p:nvPicPr>
          <p:cNvPr id="5" name="Picture 12" descr="http://techholic.co.kr/wp-content/uploads/2013/09/GALAXY-Mega-6_3-Product-Image-1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414256" y="3143039"/>
            <a:ext cx="1990329" cy="108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그룹 7"/>
          <p:cNvGrpSpPr/>
          <p:nvPr/>
        </p:nvGrpSpPr>
        <p:grpSpPr>
          <a:xfrm>
            <a:off x="2598044" y="2904659"/>
            <a:ext cx="1679537" cy="1384002"/>
            <a:chOff x="4177980" y="5193744"/>
            <a:chExt cx="1535917" cy="1321274"/>
          </a:xfrm>
        </p:grpSpPr>
        <p:sp>
          <p:nvSpPr>
            <p:cNvPr id="9" name="정오각형 8"/>
            <p:cNvSpPr/>
            <p:nvPr/>
          </p:nvSpPr>
          <p:spPr>
            <a:xfrm>
              <a:off x="4512165" y="5489131"/>
              <a:ext cx="908270" cy="732713"/>
            </a:xfrm>
            <a:prstGeom prst="pentagon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1" latinLnBrk="1" hangingPunct="1"/>
              <a:endParaRPr lang="ko-KR" altLang="en-US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" name="Picture 30" descr="http://www.iconhot.com/icon/png/rrze/720/database-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683683" y="5193744"/>
              <a:ext cx="504571" cy="50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30" descr="http://www.iconhot.com/icon/png/rrze/720/database-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177980" y="5464987"/>
              <a:ext cx="504571" cy="50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30" descr="http://www.iconhot.com/icon/png/rrze/720/database-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339727" y="6010447"/>
              <a:ext cx="504571" cy="50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30" descr="http://www.iconhot.com/icon/png/rrze/720/database-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41857" y="6010447"/>
              <a:ext cx="504571" cy="50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0" descr="http://www.iconhot.com/icon/png/rrze/720/database-27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209326" y="5489579"/>
              <a:ext cx="504571" cy="504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680" y="3482478"/>
            <a:ext cx="683997" cy="68399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680" y="2631677"/>
            <a:ext cx="672438" cy="6724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 bwMode="auto">
          <a:xfrm>
            <a:off x="7790452" y="4129946"/>
            <a:ext cx="1328841" cy="5324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악성 </a:t>
            </a:r>
            <a:r>
              <a:rPr lang="ko-KR" altLang="en-US" sz="13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/>
            </a:r>
            <a:br>
              <a:rPr lang="en-US" altLang="ko-KR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</a:b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배포 사이트들 </a:t>
            </a:r>
          </a:p>
        </p:txBody>
      </p:sp>
      <p:pic>
        <p:nvPicPr>
          <p:cNvPr id="21" name="Picture 8" descr="http://img.viralpatel.net/web-crawler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449" y="2949817"/>
            <a:ext cx="908334" cy="9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/>
          <p:cNvSpPr txBox="1"/>
          <p:nvPr/>
        </p:nvSpPr>
        <p:spPr bwMode="auto">
          <a:xfrm>
            <a:off x="1789122" y="4986050"/>
            <a:ext cx="272382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>
            <a:defPPr>
              <a:defRPr lang="ko-KR"/>
            </a:defPPr>
            <a:lvl1pPr algn="ctr">
              <a:defRPr sz="1600">
                <a:ln w="127">
                  <a:solidFill>
                    <a:srgbClr val="000000">
                      <a:alpha val="39000"/>
                    </a:srgbClr>
                  </a:solidFill>
                </a:ln>
                <a:solidFill>
                  <a:srgbClr val="FF99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eaLnBrk="1" latinLnBrk="1" hangingPunct="1"/>
            <a:r>
              <a:rPr lang="ko-KR" altLang="en-US" dirty="0" err="1"/>
              <a:t>인메모리</a:t>
            </a:r>
            <a:r>
              <a:rPr lang="ko-KR" altLang="en-US" dirty="0"/>
              <a:t> </a:t>
            </a:r>
            <a:r>
              <a:rPr lang="ko-KR" altLang="en-US" dirty="0" err="1"/>
              <a:t>클라우드</a:t>
            </a:r>
            <a:r>
              <a:rPr lang="ko-KR" altLang="en-US" dirty="0"/>
              <a:t> 기반</a:t>
            </a:r>
            <a:endParaRPr lang="en-US" altLang="ko-KR" dirty="0"/>
          </a:p>
          <a:p>
            <a:pPr eaLnBrk="1" latinLnBrk="1" hangingPunct="1"/>
            <a:r>
              <a:rPr lang="ko-KR" altLang="en-US" dirty="0"/>
              <a:t>실시간 금융 사기 대응 플랫폼</a:t>
            </a:r>
            <a:endParaRPr lang="en-US" altLang="ko-KR" dirty="0"/>
          </a:p>
        </p:txBody>
      </p:sp>
      <p:sp>
        <p:nvSpPr>
          <p:cNvPr id="59" name="TextBox 58"/>
          <p:cNvSpPr txBox="1"/>
          <p:nvPr/>
        </p:nvSpPr>
        <p:spPr bwMode="auto">
          <a:xfrm>
            <a:off x="5388438" y="3887007"/>
            <a:ext cx="1236236" cy="5324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algn="ctr"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악성 </a:t>
            </a:r>
            <a:r>
              <a:rPr lang="ko-KR" altLang="en-US" sz="1300" b="1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en-US" altLang="ko-KR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/</a:t>
            </a: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사이트</a:t>
            </a:r>
            <a:endPara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algn="ctr"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분석</a:t>
            </a:r>
            <a:r>
              <a:rPr lang="ko-KR" altLang="en-US" sz="13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기</a:t>
            </a:r>
            <a:endParaRPr lang="en-US" altLang="ko-KR" sz="13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67" name="TextBox 66"/>
          <p:cNvSpPr txBox="1"/>
          <p:nvPr/>
        </p:nvSpPr>
        <p:spPr bwMode="auto">
          <a:xfrm>
            <a:off x="2820332" y="4259464"/>
            <a:ext cx="1204176" cy="53245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모바일 금융사기 </a:t>
            </a:r>
            <a:endParaRPr lang="en-US" altLang="ko-KR" sz="13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정보 </a:t>
            </a:r>
            <a:r>
              <a:rPr lang="ko-KR" altLang="en-US" sz="13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아카이브</a:t>
            </a:r>
            <a:endParaRPr lang="ko-KR" altLang="en-US" sz="13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8204" name="Picture 12" descr="http://www.bloter.net/files/2011/03/android-virus_500.jp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6868" y="3116718"/>
            <a:ext cx="776250" cy="554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http://icons.iconarchive.com/icons/tpdkdesign.net/refresh-cl/256/System-Memory-icon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822" y="3280280"/>
            <a:ext cx="794401" cy="79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 bwMode="auto">
          <a:xfrm>
            <a:off x="244029" y="4180693"/>
            <a:ext cx="1016625" cy="31239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eaLnBrk="1" latinLnBrk="1" hangingPunct="1">
              <a:lnSpc>
                <a:spcPct val="110000"/>
              </a:lnSpc>
              <a:buSzPct val="95000"/>
            </a:pPr>
            <a:r>
              <a:rPr lang="ko-KR" altLang="en-US" sz="13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모바일 단말</a:t>
            </a:r>
          </a:p>
        </p:txBody>
      </p:sp>
      <p:sp>
        <p:nvSpPr>
          <p:cNvPr id="50" name="Freeform 8"/>
          <p:cNvSpPr>
            <a:spLocks/>
          </p:cNvSpPr>
          <p:nvPr/>
        </p:nvSpPr>
        <p:spPr bwMode="auto">
          <a:xfrm>
            <a:off x="1209389" y="3439598"/>
            <a:ext cx="1416750" cy="116909"/>
          </a:xfrm>
          <a:custGeom>
            <a:avLst/>
            <a:gdLst>
              <a:gd name="T0" fmla="*/ 248 w 840"/>
              <a:gd name="T1" fmla="*/ 54 h 210"/>
              <a:gd name="T2" fmla="*/ 248 w 840"/>
              <a:gd name="T3" fmla="*/ 14 h 210"/>
              <a:gd name="T4" fmla="*/ 248 w 840"/>
              <a:gd name="T5" fmla="*/ 14 h 210"/>
              <a:gd name="T6" fmla="*/ 250 w 840"/>
              <a:gd name="T7" fmla="*/ 12 h 210"/>
              <a:gd name="T8" fmla="*/ 248 w 840"/>
              <a:gd name="T9" fmla="*/ 8 h 210"/>
              <a:gd name="T10" fmla="*/ 248 w 840"/>
              <a:gd name="T11" fmla="*/ 6 h 210"/>
              <a:gd name="T12" fmla="*/ 244 w 840"/>
              <a:gd name="T13" fmla="*/ 2 h 210"/>
              <a:gd name="T14" fmla="*/ 238 w 840"/>
              <a:gd name="T15" fmla="*/ 0 h 210"/>
              <a:gd name="T16" fmla="*/ 228 w 840"/>
              <a:gd name="T17" fmla="*/ 0 h 210"/>
              <a:gd name="T18" fmla="*/ 216 w 840"/>
              <a:gd name="T19" fmla="*/ 2 h 210"/>
              <a:gd name="T20" fmla="*/ 8 w 840"/>
              <a:gd name="T21" fmla="*/ 94 h 210"/>
              <a:gd name="T22" fmla="*/ 8 w 840"/>
              <a:gd name="T23" fmla="*/ 94 h 210"/>
              <a:gd name="T24" fmla="*/ 6 w 840"/>
              <a:gd name="T25" fmla="*/ 96 h 210"/>
              <a:gd name="T26" fmla="*/ 0 w 840"/>
              <a:gd name="T27" fmla="*/ 100 h 210"/>
              <a:gd name="T28" fmla="*/ 0 w 840"/>
              <a:gd name="T29" fmla="*/ 104 h 210"/>
              <a:gd name="T30" fmla="*/ 0 w 840"/>
              <a:gd name="T31" fmla="*/ 106 h 210"/>
              <a:gd name="T32" fmla="*/ 4 w 840"/>
              <a:gd name="T33" fmla="*/ 110 h 210"/>
              <a:gd name="T34" fmla="*/ 10 w 840"/>
              <a:gd name="T35" fmla="*/ 114 h 210"/>
              <a:gd name="T36" fmla="*/ 204 w 840"/>
              <a:gd name="T37" fmla="*/ 204 h 210"/>
              <a:gd name="T38" fmla="*/ 204 w 840"/>
              <a:gd name="T39" fmla="*/ 204 h 210"/>
              <a:gd name="T40" fmla="*/ 210 w 840"/>
              <a:gd name="T41" fmla="*/ 206 h 210"/>
              <a:gd name="T42" fmla="*/ 226 w 840"/>
              <a:gd name="T43" fmla="*/ 208 h 210"/>
              <a:gd name="T44" fmla="*/ 236 w 840"/>
              <a:gd name="T45" fmla="*/ 210 h 210"/>
              <a:gd name="T46" fmla="*/ 242 w 840"/>
              <a:gd name="T47" fmla="*/ 208 h 210"/>
              <a:gd name="T48" fmla="*/ 248 w 840"/>
              <a:gd name="T49" fmla="*/ 206 h 210"/>
              <a:gd name="T50" fmla="*/ 248 w 840"/>
              <a:gd name="T51" fmla="*/ 200 h 210"/>
              <a:gd name="T52" fmla="*/ 248 w 840"/>
              <a:gd name="T53" fmla="*/ 150 h 210"/>
              <a:gd name="T54" fmla="*/ 822 w 840"/>
              <a:gd name="T55" fmla="*/ 150 h 210"/>
              <a:gd name="T56" fmla="*/ 822 w 840"/>
              <a:gd name="T57" fmla="*/ 150 h 210"/>
              <a:gd name="T58" fmla="*/ 824 w 840"/>
              <a:gd name="T59" fmla="*/ 150 h 210"/>
              <a:gd name="T60" fmla="*/ 832 w 840"/>
              <a:gd name="T61" fmla="*/ 150 h 210"/>
              <a:gd name="T62" fmla="*/ 834 w 840"/>
              <a:gd name="T63" fmla="*/ 148 h 210"/>
              <a:gd name="T64" fmla="*/ 838 w 840"/>
              <a:gd name="T65" fmla="*/ 146 h 210"/>
              <a:gd name="T66" fmla="*/ 840 w 840"/>
              <a:gd name="T67" fmla="*/ 142 h 210"/>
              <a:gd name="T68" fmla="*/ 840 w 840"/>
              <a:gd name="T69" fmla="*/ 136 h 210"/>
              <a:gd name="T70" fmla="*/ 840 w 840"/>
              <a:gd name="T71" fmla="*/ 136 h 210"/>
              <a:gd name="T72" fmla="*/ 840 w 840"/>
              <a:gd name="T73" fmla="*/ 68 h 210"/>
              <a:gd name="T74" fmla="*/ 840 w 840"/>
              <a:gd name="T75" fmla="*/ 68 h 210"/>
              <a:gd name="T76" fmla="*/ 840 w 840"/>
              <a:gd name="T77" fmla="*/ 66 h 210"/>
              <a:gd name="T78" fmla="*/ 838 w 840"/>
              <a:gd name="T79" fmla="*/ 62 h 210"/>
              <a:gd name="T80" fmla="*/ 832 w 840"/>
              <a:gd name="T81" fmla="*/ 58 h 210"/>
              <a:gd name="T82" fmla="*/ 826 w 840"/>
              <a:gd name="T83" fmla="*/ 56 h 210"/>
              <a:gd name="T84" fmla="*/ 818 w 840"/>
              <a:gd name="T85" fmla="*/ 56 h 210"/>
              <a:gd name="T86" fmla="*/ 818 w 840"/>
              <a:gd name="T87" fmla="*/ 56 h 210"/>
              <a:gd name="T88" fmla="*/ 248 w 840"/>
              <a:gd name="T89" fmla="*/ 54 h 210"/>
              <a:gd name="T90" fmla="*/ 248 w 840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0" h="210">
                <a:moveTo>
                  <a:pt x="248" y="54"/>
                </a:moveTo>
                <a:lnTo>
                  <a:pt x="248" y="14"/>
                </a:lnTo>
                <a:lnTo>
                  <a:pt x="248" y="14"/>
                </a:lnTo>
                <a:lnTo>
                  <a:pt x="250" y="12"/>
                </a:lnTo>
                <a:lnTo>
                  <a:pt x="248" y="8"/>
                </a:lnTo>
                <a:lnTo>
                  <a:pt x="248" y="6"/>
                </a:lnTo>
                <a:lnTo>
                  <a:pt x="244" y="2"/>
                </a:lnTo>
                <a:lnTo>
                  <a:pt x="238" y="0"/>
                </a:lnTo>
                <a:lnTo>
                  <a:pt x="228" y="0"/>
                </a:lnTo>
                <a:lnTo>
                  <a:pt x="216" y="2"/>
                </a:lnTo>
                <a:lnTo>
                  <a:pt x="8" y="94"/>
                </a:lnTo>
                <a:lnTo>
                  <a:pt x="8" y="94"/>
                </a:lnTo>
                <a:lnTo>
                  <a:pt x="6" y="96"/>
                </a:lnTo>
                <a:lnTo>
                  <a:pt x="0" y="100"/>
                </a:lnTo>
                <a:lnTo>
                  <a:pt x="0" y="104"/>
                </a:lnTo>
                <a:lnTo>
                  <a:pt x="0" y="106"/>
                </a:lnTo>
                <a:lnTo>
                  <a:pt x="4" y="110"/>
                </a:lnTo>
                <a:lnTo>
                  <a:pt x="10" y="114"/>
                </a:lnTo>
                <a:lnTo>
                  <a:pt x="204" y="204"/>
                </a:lnTo>
                <a:lnTo>
                  <a:pt x="204" y="204"/>
                </a:lnTo>
                <a:lnTo>
                  <a:pt x="210" y="206"/>
                </a:lnTo>
                <a:lnTo>
                  <a:pt x="226" y="208"/>
                </a:lnTo>
                <a:lnTo>
                  <a:pt x="236" y="210"/>
                </a:lnTo>
                <a:lnTo>
                  <a:pt x="242" y="208"/>
                </a:lnTo>
                <a:lnTo>
                  <a:pt x="248" y="206"/>
                </a:lnTo>
                <a:lnTo>
                  <a:pt x="248" y="200"/>
                </a:lnTo>
                <a:lnTo>
                  <a:pt x="248" y="150"/>
                </a:lnTo>
                <a:lnTo>
                  <a:pt x="822" y="150"/>
                </a:lnTo>
                <a:lnTo>
                  <a:pt x="822" y="150"/>
                </a:lnTo>
                <a:lnTo>
                  <a:pt x="824" y="150"/>
                </a:lnTo>
                <a:lnTo>
                  <a:pt x="832" y="150"/>
                </a:lnTo>
                <a:lnTo>
                  <a:pt x="834" y="148"/>
                </a:lnTo>
                <a:lnTo>
                  <a:pt x="838" y="146"/>
                </a:lnTo>
                <a:lnTo>
                  <a:pt x="840" y="142"/>
                </a:lnTo>
                <a:lnTo>
                  <a:pt x="840" y="136"/>
                </a:lnTo>
                <a:lnTo>
                  <a:pt x="840" y="136"/>
                </a:lnTo>
                <a:lnTo>
                  <a:pt x="840" y="68"/>
                </a:lnTo>
                <a:lnTo>
                  <a:pt x="840" y="68"/>
                </a:lnTo>
                <a:lnTo>
                  <a:pt x="840" y="66"/>
                </a:lnTo>
                <a:lnTo>
                  <a:pt x="838" y="62"/>
                </a:lnTo>
                <a:lnTo>
                  <a:pt x="832" y="58"/>
                </a:lnTo>
                <a:lnTo>
                  <a:pt x="826" y="56"/>
                </a:lnTo>
                <a:lnTo>
                  <a:pt x="818" y="56"/>
                </a:lnTo>
                <a:lnTo>
                  <a:pt x="818" y="56"/>
                </a:lnTo>
                <a:lnTo>
                  <a:pt x="248" y="54"/>
                </a:lnTo>
                <a:lnTo>
                  <a:pt x="248" y="54"/>
                </a:lnTo>
                <a:close/>
              </a:path>
            </a:pathLst>
          </a:custGeom>
          <a:solidFill>
            <a:srgbClr val="59B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1257817" y="3282902"/>
            <a:ext cx="1449295" cy="130609"/>
          </a:xfrm>
          <a:custGeom>
            <a:avLst/>
            <a:gdLst>
              <a:gd name="T0" fmla="*/ 592 w 842"/>
              <a:gd name="T1" fmla="*/ 54 h 210"/>
              <a:gd name="T2" fmla="*/ 592 w 842"/>
              <a:gd name="T3" fmla="*/ 14 h 210"/>
              <a:gd name="T4" fmla="*/ 592 w 842"/>
              <a:gd name="T5" fmla="*/ 14 h 210"/>
              <a:gd name="T6" fmla="*/ 592 w 842"/>
              <a:gd name="T7" fmla="*/ 12 h 210"/>
              <a:gd name="T8" fmla="*/ 592 w 842"/>
              <a:gd name="T9" fmla="*/ 8 h 210"/>
              <a:gd name="T10" fmla="*/ 594 w 842"/>
              <a:gd name="T11" fmla="*/ 6 h 210"/>
              <a:gd name="T12" fmla="*/ 598 w 842"/>
              <a:gd name="T13" fmla="*/ 2 h 210"/>
              <a:gd name="T14" fmla="*/ 604 w 842"/>
              <a:gd name="T15" fmla="*/ 2 h 210"/>
              <a:gd name="T16" fmla="*/ 612 w 842"/>
              <a:gd name="T17" fmla="*/ 0 h 210"/>
              <a:gd name="T18" fmla="*/ 626 w 842"/>
              <a:gd name="T19" fmla="*/ 4 h 210"/>
              <a:gd name="T20" fmla="*/ 832 w 842"/>
              <a:gd name="T21" fmla="*/ 94 h 210"/>
              <a:gd name="T22" fmla="*/ 832 w 842"/>
              <a:gd name="T23" fmla="*/ 94 h 210"/>
              <a:gd name="T24" fmla="*/ 836 w 842"/>
              <a:gd name="T25" fmla="*/ 96 h 210"/>
              <a:gd name="T26" fmla="*/ 840 w 842"/>
              <a:gd name="T27" fmla="*/ 100 h 210"/>
              <a:gd name="T28" fmla="*/ 842 w 842"/>
              <a:gd name="T29" fmla="*/ 104 h 210"/>
              <a:gd name="T30" fmla="*/ 842 w 842"/>
              <a:gd name="T31" fmla="*/ 106 h 210"/>
              <a:gd name="T32" fmla="*/ 838 w 842"/>
              <a:gd name="T33" fmla="*/ 110 h 210"/>
              <a:gd name="T34" fmla="*/ 832 w 842"/>
              <a:gd name="T35" fmla="*/ 116 h 210"/>
              <a:gd name="T36" fmla="*/ 638 w 842"/>
              <a:gd name="T37" fmla="*/ 204 h 210"/>
              <a:gd name="T38" fmla="*/ 638 w 842"/>
              <a:gd name="T39" fmla="*/ 204 h 210"/>
              <a:gd name="T40" fmla="*/ 630 w 842"/>
              <a:gd name="T41" fmla="*/ 206 h 210"/>
              <a:gd name="T42" fmla="*/ 614 w 842"/>
              <a:gd name="T43" fmla="*/ 208 h 210"/>
              <a:gd name="T44" fmla="*/ 606 w 842"/>
              <a:gd name="T45" fmla="*/ 210 h 210"/>
              <a:gd name="T46" fmla="*/ 600 w 842"/>
              <a:gd name="T47" fmla="*/ 208 h 210"/>
              <a:gd name="T48" fmla="*/ 594 w 842"/>
              <a:gd name="T49" fmla="*/ 206 h 210"/>
              <a:gd name="T50" fmla="*/ 592 w 842"/>
              <a:gd name="T51" fmla="*/ 200 h 210"/>
              <a:gd name="T52" fmla="*/ 592 w 842"/>
              <a:gd name="T53" fmla="*/ 150 h 210"/>
              <a:gd name="T54" fmla="*/ 20 w 842"/>
              <a:gd name="T55" fmla="*/ 150 h 210"/>
              <a:gd name="T56" fmla="*/ 20 w 842"/>
              <a:gd name="T57" fmla="*/ 150 h 210"/>
              <a:gd name="T58" fmla="*/ 18 w 842"/>
              <a:gd name="T59" fmla="*/ 152 h 210"/>
              <a:gd name="T60" fmla="*/ 10 w 842"/>
              <a:gd name="T61" fmla="*/ 150 h 210"/>
              <a:gd name="T62" fmla="*/ 6 w 842"/>
              <a:gd name="T63" fmla="*/ 148 h 210"/>
              <a:gd name="T64" fmla="*/ 4 w 842"/>
              <a:gd name="T65" fmla="*/ 146 h 210"/>
              <a:gd name="T66" fmla="*/ 2 w 842"/>
              <a:gd name="T67" fmla="*/ 142 h 210"/>
              <a:gd name="T68" fmla="*/ 0 w 842"/>
              <a:gd name="T69" fmla="*/ 136 h 210"/>
              <a:gd name="T70" fmla="*/ 0 w 842"/>
              <a:gd name="T71" fmla="*/ 136 h 210"/>
              <a:gd name="T72" fmla="*/ 0 w 842"/>
              <a:gd name="T73" fmla="*/ 68 h 210"/>
              <a:gd name="T74" fmla="*/ 0 w 842"/>
              <a:gd name="T75" fmla="*/ 68 h 210"/>
              <a:gd name="T76" fmla="*/ 2 w 842"/>
              <a:gd name="T77" fmla="*/ 66 h 210"/>
              <a:gd name="T78" fmla="*/ 4 w 842"/>
              <a:gd name="T79" fmla="*/ 62 h 210"/>
              <a:gd name="T80" fmla="*/ 10 w 842"/>
              <a:gd name="T81" fmla="*/ 58 h 210"/>
              <a:gd name="T82" fmla="*/ 16 w 842"/>
              <a:gd name="T83" fmla="*/ 56 h 210"/>
              <a:gd name="T84" fmla="*/ 22 w 842"/>
              <a:gd name="T85" fmla="*/ 56 h 210"/>
              <a:gd name="T86" fmla="*/ 22 w 842"/>
              <a:gd name="T87" fmla="*/ 56 h 210"/>
              <a:gd name="T88" fmla="*/ 592 w 842"/>
              <a:gd name="T89" fmla="*/ 54 h 210"/>
              <a:gd name="T90" fmla="*/ 592 w 842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2" h="210">
                <a:moveTo>
                  <a:pt x="592" y="54"/>
                </a:moveTo>
                <a:lnTo>
                  <a:pt x="592" y="14"/>
                </a:lnTo>
                <a:lnTo>
                  <a:pt x="592" y="14"/>
                </a:lnTo>
                <a:lnTo>
                  <a:pt x="592" y="12"/>
                </a:lnTo>
                <a:lnTo>
                  <a:pt x="592" y="8"/>
                </a:lnTo>
                <a:lnTo>
                  <a:pt x="594" y="6"/>
                </a:lnTo>
                <a:lnTo>
                  <a:pt x="598" y="2"/>
                </a:lnTo>
                <a:lnTo>
                  <a:pt x="604" y="2"/>
                </a:lnTo>
                <a:lnTo>
                  <a:pt x="612" y="0"/>
                </a:lnTo>
                <a:lnTo>
                  <a:pt x="626" y="4"/>
                </a:lnTo>
                <a:lnTo>
                  <a:pt x="832" y="94"/>
                </a:lnTo>
                <a:lnTo>
                  <a:pt x="832" y="94"/>
                </a:lnTo>
                <a:lnTo>
                  <a:pt x="836" y="96"/>
                </a:lnTo>
                <a:lnTo>
                  <a:pt x="840" y="100"/>
                </a:lnTo>
                <a:lnTo>
                  <a:pt x="842" y="104"/>
                </a:lnTo>
                <a:lnTo>
                  <a:pt x="842" y="106"/>
                </a:lnTo>
                <a:lnTo>
                  <a:pt x="838" y="110"/>
                </a:lnTo>
                <a:lnTo>
                  <a:pt x="832" y="116"/>
                </a:lnTo>
                <a:lnTo>
                  <a:pt x="638" y="204"/>
                </a:lnTo>
                <a:lnTo>
                  <a:pt x="638" y="204"/>
                </a:lnTo>
                <a:lnTo>
                  <a:pt x="630" y="206"/>
                </a:lnTo>
                <a:lnTo>
                  <a:pt x="614" y="208"/>
                </a:lnTo>
                <a:lnTo>
                  <a:pt x="606" y="210"/>
                </a:lnTo>
                <a:lnTo>
                  <a:pt x="600" y="208"/>
                </a:lnTo>
                <a:lnTo>
                  <a:pt x="594" y="206"/>
                </a:lnTo>
                <a:lnTo>
                  <a:pt x="592" y="200"/>
                </a:lnTo>
                <a:lnTo>
                  <a:pt x="592" y="150"/>
                </a:lnTo>
                <a:lnTo>
                  <a:pt x="20" y="150"/>
                </a:lnTo>
                <a:lnTo>
                  <a:pt x="20" y="150"/>
                </a:lnTo>
                <a:lnTo>
                  <a:pt x="18" y="152"/>
                </a:lnTo>
                <a:lnTo>
                  <a:pt x="10" y="150"/>
                </a:lnTo>
                <a:lnTo>
                  <a:pt x="6" y="148"/>
                </a:lnTo>
                <a:lnTo>
                  <a:pt x="4" y="146"/>
                </a:lnTo>
                <a:lnTo>
                  <a:pt x="2" y="142"/>
                </a:lnTo>
                <a:lnTo>
                  <a:pt x="0" y="136"/>
                </a:lnTo>
                <a:lnTo>
                  <a:pt x="0" y="136"/>
                </a:lnTo>
                <a:lnTo>
                  <a:pt x="0" y="68"/>
                </a:lnTo>
                <a:lnTo>
                  <a:pt x="0" y="68"/>
                </a:lnTo>
                <a:lnTo>
                  <a:pt x="2" y="66"/>
                </a:lnTo>
                <a:lnTo>
                  <a:pt x="4" y="62"/>
                </a:lnTo>
                <a:lnTo>
                  <a:pt x="10" y="58"/>
                </a:lnTo>
                <a:lnTo>
                  <a:pt x="16" y="56"/>
                </a:lnTo>
                <a:lnTo>
                  <a:pt x="22" y="56"/>
                </a:lnTo>
                <a:lnTo>
                  <a:pt x="22" y="56"/>
                </a:lnTo>
                <a:lnTo>
                  <a:pt x="592" y="54"/>
                </a:lnTo>
                <a:lnTo>
                  <a:pt x="592" y="54"/>
                </a:lnTo>
                <a:close/>
              </a:path>
            </a:pathLst>
          </a:custGeom>
          <a:solidFill>
            <a:srgbClr val="A3CD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" name="TextBox 57"/>
          <p:cNvSpPr txBox="1"/>
          <p:nvPr/>
        </p:nvSpPr>
        <p:spPr>
          <a:xfrm>
            <a:off x="-109198" y="2503042"/>
            <a:ext cx="1538197" cy="646331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marL="228600" indent="-228600" algn="ctr" eaLnBrk="1" hangingPunct="1">
              <a:buFontTx/>
              <a:buAutoNum type="arabicPeriod"/>
              <a:defRPr/>
            </a:pP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단말 리스트 기반 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문자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음성전화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,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URL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우선 차단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3" name="TextBox 57"/>
          <p:cNvSpPr txBox="1"/>
          <p:nvPr/>
        </p:nvSpPr>
        <p:spPr>
          <a:xfrm>
            <a:off x="1233602" y="2790746"/>
            <a:ext cx="1497723" cy="461665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2.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금융사기시도 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의심정보 전달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4" name="TextBox 57"/>
          <p:cNvSpPr txBox="1"/>
          <p:nvPr/>
        </p:nvSpPr>
        <p:spPr>
          <a:xfrm>
            <a:off x="1665785" y="1344246"/>
            <a:ext cx="1655742" cy="1026875"/>
          </a:xfrm>
          <a:prstGeom prst="wedgeRoundRectCallout">
            <a:avLst>
              <a:gd name="adj1" fmla="val 54288"/>
              <a:gd name="adj2" fmla="val 98568"/>
              <a:gd name="adj3" fmla="val 16667"/>
            </a:avLst>
          </a:prstGeom>
          <a:solidFill>
            <a:srgbClr val="CCFFCC"/>
          </a:solidFill>
          <a:ln>
            <a:solidFill>
              <a:schemeClr val="accent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72000" rIns="7200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3.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실시간 검색</a:t>
            </a: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5" name="Freeform 7"/>
          <p:cNvSpPr>
            <a:spLocks/>
          </p:cNvSpPr>
          <p:nvPr/>
        </p:nvSpPr>
        <p:spPr bwMode="auto">
          <a:xfrm>
            <a:off x="4341274" y="3378986"/>
            <a:ext cx="1288116" cy="142438"/>
          </a:xfrm>
          <a:custGeom>
            <a:avLst/>
            <a:gdLst>
              <a:gd name="T0" fmla="*/ 592 w 842"/>
              <a:gd name="T1" fmla="*/ 54 h 210"/>
              <a:gd name="T2" fmla="*/ 592 w 842"/>
              <a:gd name="T3" fmla="*/ 14 h 210"/>
              <a:gd name="T4" fmla="*/ 592 w 842"/>
              <a:gd name="T5" fmla="*/ 14 h 210"/>
              <a:gd name="T6" fmla="*/ 592 w 842"/>
              <a:gd name="T7" fmla="*/ 12 h 210"/>
              <a:gd name="T8" fmla="*/ 592 w 842"/>
              <a:gd name="T9" fmla="*/ 8 h 210"/>
              <a:gd name="T10" fmla="*/ 594 w 842"/>
              <a:gd name="T11" fmla="*/ 6 h 210"/>
              <a:gd name="T12" fmla="*/ 598 w 842"/>
              <a:gd name="T13" fmla="*/ 2 h 210"/>
              <a:gd name="T14" fmla="*/ 604 w 842"/>
              <a:gd name="T15" fmla="*/ 2 h 210"/>
              <a:gd name="T16" fmla="*/ 612 w 842"/>
              <a:gd name="T17" fmla="*/ 0 h 210"/>
              <a:gd name="T18" fmla="*/ 626 w 842"/>
              <a:gd name="T19" fmla="*/ 4 h 210"/>
              <a:gd name="T20" fmla="*/ 832 w 842"/>
              <a:gd name="T21" fmla="*/ 94 h 210"/>
              <a:gd name="T22" fmla="*/ 832 w 842"/>
              <a:gd name="T23" fmla="*/ 94 h 210"/>
              <a:gd name="T24" fmla="*/ 836 w 842"/>
              <a:gd name="T25" fmla="*/ 96 h 210"/>
              <a:gd name="T26" fmla="*/ 840 w 842"/>
              <a:gd name="T27" fmla="*/ 100 h 210"/>
              <a:gd name="T28" fmla="*/ 842 w 842"/>
              <a:gd name="T29" fmla="*/ 104 h 210"/>
              <a:gd name="T30" fmla="*/ 842 w 842"/>
              <a:gd name="T31" fmla="*/ 106 h 210"/>
              <a:gd name="T32" fmla="*/ 838 w 842"/>
              <a:gd name="T33" fmla="*/ 110 h 210"/>
              <a:gd name="T34" fmla="*/ 832 w 842"/>
              <a:gd name="T35" fmla="*/ 116 h 210"/>
              <a:gd name="T36" fmla="*/ 638 w 842"/>
              <a:gd name="T37" fmla="*/ 204 h 210"/>
              <a:gd name="T38" fmla="*/ 638 w 842"/>
              <a:gd name="T39" fmla="*/ 204 h 210"/>
              <a:gd name="T40" fmla="*/ 630 w 842"/>
              <a:gd name="T41" fmla="*/ 206 h 210"/>
              <a:gd name="T42" fmla="*/ 614 w 842"/>
              <a:gd name="T43" fmla="*/ 208 h 210"/>
              <a:gd name="T44" fmla="*/ 606 w 842"/>
              <a:gd name="T45" fmla="*/ 210 h 210"/>
              <a:gd name="T46" fmla="*/ 600 w 842"/>
              <a:gd name="T47" fmla="*/ 208 h 210"/>
              <a:gd name="T48" fmla="*/ 594 w 842"/>
              <a:gd name="T49" fmla="*/ 206 h 210"/>
              <a:gd name="T50" fmla="*/ 592 w 842"/>
              <a:gd name="T51" fmla="*/ 200 h 210"/>
              <a:gd name="T52" fmla="*/ 592 w 842"/>
              <a:gd name="T53" fmla="*/ 150 h 210"/>
              <a:gd name="T54" fmla="*/ 20 w 842"/>
              <a:gd name="T55" fmla="*/ 150 h 210"/>
              <a:gd name="T56" fmla="*/ 20 w 842"/>
              <a:gd name="T57" fmla="*/ 150 h 210"/>
              <a:gd name="T58" fmla="*/ 18 w 842"/>
              <a:gd name="T59" fmla="*/ 152 h 210"/>
              <a:gd name="T60" fmla="*/ 10 w 842"/>
              <a:gd name="T61" fmla="*/ 150 h 210"/>
              <a:gd name="T62" fmla="*/ 6 w 842"/>
              <a:gd name="T63" fmla="*/ 148 h 210"/>
              <a:gd name="T64" fmla="*/ 4 w 842"/>
              <a:gd name="T65" fmla="*/ 146 h 210"/>
              <a:gd name="T66" fmla="*/ 2 w 842"/>
              <a:gd name="T67" fmla="*/ 142 h 210"/>
              <a:gd name="T68" fmla="*/ 0 w 842"/>
              <a:gd name="T69" fmla="*/ 136 h 210"/>
              <a:gd name="T70" fmla="*/ 0 w 842"/>
              <a:gd name="T71" fmla="*/ 136 h 210"/>
              <a:gd name="T72" fmla="*/ 0 w 842"/>
              <a:gd name="T73" fmla="*/ 68 h 210"/>
              <a:gd name="T74" fmla="*/ 0 w 842"/>
              <a:gd name="T75" fmla="*/ 68 h 210"/>
              <a:gd name="T76" fmla="*/ 2 w 842"/>
              <a:gd name="T77" fmla="*/ 66 h 210"/>
              <a:gd name="T78" fmla="*/ 4 w 842"/>
              <a:gd name="T79" fmla="*/ 62 h 210"/>
              <a:gd name="T80" fmla="*/ 10 w 842"/>
              <a:gd name="T81" fmla="*/ 58 h 210"/>
              <a:gd name="T82" fmla="*/ 16 w 842"/>
              <a:gd name="T83" fmla="*/ 56 h 210"/>
              <a:gd name="T84" fmla="*/ 22 w 842"/>
              <a:gd name="T85" fmla="*/ 56 h 210"/>
              <a:gd name="T86" fmla="*/ 22 w 842"/>
              <a:gd name="T87" fmla="*/ 56 h 210"/>
              <a:gd name="T88" fmla="*/ 592 w 842"/>
              <a:gd name="T89" fmla="*/ 54 h 210"/>
              <a:gd name="T90" fmla="*/ 592 w 842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2" h="210">
                <a:moveTo>
                  <a:pt x="592" y="54"/>
                </a:moveTo>
                <a:lnTo>
                  <a:pt x="592" y="14"/>
                </a:lnTo>
                <a:lnTo>
                  <a:pt x="592" y="14"/>
                </a:lnTo>
                <a:lnTo>
                  <a:pt x="592" y="12"/>
                </a:lnTo>
                <a:lnTo>
                  <a:pt x="592" y="8"/>
                </a:lnTo>
                <a:lnTo>
                  <a:pt x="594" y="6"/>
                </a:lnTo>
                <a:lnTo>
                  <a:pt x="598" y="2"/>
                </a:lnTo>
                <a:lnTo>
                  <a:pt x="604" y="2"/>
                </a:lnTo>
                <a:lnTo>
                  <a:pt x="612" y="0"/>
                </a:lnTo>
                <a:lnTo>
                  <a:pt x="626" y="4"/>
                </a:lnTo>
                <a:lnTo>
                  <a:pt x="832" y="94"/>
                </a:lnTo>
                <a:lnTo>
                  <a:pt x="832" y="94"/>
                </a:lnTo>
                <a:lnTo>
                  <a:pt x="836" y="96"/>
                </a:lnTo>
                <a:lnTo>
                  <a:pt x="840" y="100"/>
                </a:lnTo>
                <a:lnTo>
                  <a:pt x="842" y="104"/>
                </a:lnTo>
                <a:lnTo>
                  <a:pt x="842" y="106"/>
                </a:lnTo>
                <a:lnTo>
                  <a:pt x="838" y="110"/>
                </a:lnTo>
                <a:lnTo>
                  <a:pt x="832" y="116"/>
                </a:lnTo>
                <a:lnTo>
                  <a:pt x="638" y="204"/>
                </a:lnTo>
                <a:lnTo>
                  <a:pt x="638" y="204"/>
                </a:lnTo>
                <a:lnTo>
                  <a:pt x="630" y="206"/>
                </a:lnTo>
                <a:lnTo>
                  <a:pt x="614" y="208"/>
                </a:lnTo>
                <a:lnTo>
                  <a:pt x="606" y="210"/>
                </a:lnTo>
                <a:lnTo>
                  <a:pt x="600" y="208"/>
                </a:lnTo>
                <a:lnTo>
                  <a:pt x="594" y="206"/>
                </a:lnTo>
                <a:lnTo>
                  <a:pt x="592" y="200"/>
                </a:lnTo>
                <a:lnTo>
                  <a:pt x="592" y="150"/>
                </a:lnTo>
                <a:lnTo>
                  <a:pt x="20" y="150"/>
                </a:lnTo>
                <a:lnTo>
                  <a:pt x="20" y="150"/>
                </a:lnTo>
                <a:lnTo>
                  <a:pt x="18" y="152"/>
                </a:lnTo>
                <a:lnTo>
                  <a:pt x="10" y="150"/>
                </a:lnTo>
                <a:lnTo>
                  <a:pt x="6" y="148"/>
                </a:lnTo>
                <a:lnTo>
                  <a:pt x="4" y="146"/>
                </a:lnTo>
                <a:lnTo>
                  <a:pt x="2" y="142"/>
                </a:lnTo>
                <a:lnTo>
                  <a:pt x="0" y="136"/>
                </a:lnTo>
                <a:lnTo>
                  <a:pt x="0" y="136"/>
                </a:lnTo>
                <a:lnTo>
                  <a:pt x="0" y="68"/>
                </a:lnTo>
                <a:lnTo>
                  <a:pt x="0" y="68"/>
                </a:lnTo>
                <a:lnTo>
                  <a:pt x="2" y="66"/>
                </a:lnTo>
                <a:lnTo>
                  <a:pt x="4" y="62"/>
                </a:lnTo>
                <a:lnTo>
                  <a:pt x="10" y="58"/>
                </a:lnTo>
                <a:lnTo>
                  <a:pt x="16" y="56"/>
                </a:lnTo>
                <a:lnTo>
                  <a:pt x="22" y="56"/>
                </a:lnTo>
                <a:lnTo>
                  <a:pt x="22" y="56"/>
                </a:lnTo>
                <a:lnTo>
                  <a:pt x="592" y="54"/>
                </a:lnTo>
                <a:lnTo>
                  <a:pt x="592" y="54"/>
                </a:lnTo>
                <a:close/>
              </a:path>
            </a:pathLst>
          </a:custGeom>
          <a:solidFill>
            <a:srgbClr val="A3CD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TextBox 57"/>
          <p:cNvSpPr txBox="1"/>
          <p:nvPr/>
        </p:nvSpPr>
        <p:spPr>
          <a:xfrm>
            <a:off x="1376197" y="3525805"/>
            <a:ext cx="1497723" cy="276999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2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8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분석 결과 응답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7" name="Freeform 8"/>
          <p:cNvSpPr>
            <a:spLocks/>
          </p:cNvSpPr>
          <p:nvPr/>
        </p:nvSpPr>
        <p:spPr bwMode="auto">
          <a:xfrm rot="12405089">
            <a:off x="4004787" y="4257492"/>
            <a:ext cx="545587" cy="161129"/>
          </a:xfrm>
          <a:custGeom>
            <a:avLst/>
            <a:gdLst>
              <a:gd name="T0" fmla="*/ 248 w 840"/>
              <a:gd name="T1" fmla="*/ 54 h 210"/>
              <a:gd name="T2" fmla="*/ 248 w 840"/>
              <a:gd name="T3" fmla="*/ 14 h 210"/>
              <a:gd name="T4" fmla="*/ 248 w 840"/>
              <a:gd name="T5" fmla="*/ 14 h 210"/>
              <a:gd name="T6" fmla="*/ 250 w 840"/>
              <a:gd name="T7" fmla="*/ 12 h 210"/>
              <a:gd name="T8" fmla="*/ 248 w 840"/>
              <a:gd name="T9" fmla="*/ 8 h 210"/>
              <a:gd name="T10" fmla="*/ 248 w 840"/>
              <a:gd name="T11" fmla="*/ 6 h 210"/>
              <a:gd name="T12" fmla="*/ 244 w 840"/>
              <a:gd name="T13" fmla="*/ 2 h 210"/>
              <a:gd name="T14" fmla="*/ 238 w 840"/>
              <a:gd name="T15" fmla="*/ 0 h 210"/>
              <a:gd name="T16" fmla="*/ 228 w 840"/>
              <a:gd name="T17" fmla="*/ 0 h 210"/>
              <a:gd name="T18" fmla="*/ 216 w 840"/>
              <a:gd name="T19" fmla="*/ 2 h 210"/>
              <a:gd name="T20" fmla="*/ 8 w 840"/>
              <a:gd name="T21" fmla="*/ 94 h 210"/>
              <a:gd name="T22" fmla="*/ 8 w 840"/>
              <a:gd name="T23" fmla="*/ 94 h 210"/>
              <a:gd name="T24" fmla="*/ 6 w 840"/>
              <a:gd name="T25" fmla="*/ 96 h 210"/>
              <a:gd name="T26" fmla="*/ 0 w 840"/>
              <a:gd name="T27" fmla="*/ 100 h 210"/>
              <a:gd name="T28" fmla="*/ 0 w 840"/>
              <a:gd name="T29" fmla="*/ 104 h 210"/>
              <a:gd name="T30" fmla="*/ 0 w 840"/>
              <a:gd name="T31" fmla="*/ 106 h 210"/>
              <a:gd name="T32" fmla="*/ 4 w 840"/>
              <a:gd name="T33" fmla="*/ 110 h 210"/>
              <a:gd name="T34" fmla="*/ 10 w 840"/>
              <a:gd name="T35" fmla="*/ 114 h 210"/>
              <a:gd name="T36" fmla="*/ 204 w 840"/>
              <a:gd name="T37" fmla="*/ 204 h 210"/>
              <a:gd name="T38" fmla="*/ 204 w 840"/>
              <a:gd name="T39" fmla="*/ 204 h 210"/>
              <a:gd name="T40" fmla="*/ 210 w 840"/>
              <a:gd name="T41" fmla="*/ 206 h 210"/>
              <a:gd name="T42" fmla="*/ 226 w 840"/>
              <a:gd name="T43" fmla="*/ 208 h 210"/>
              <a:gd name="T44" fmla="*/ 236 w 840"/>
              <a:gd name="T45" fmla="*/ 210 h 210"/>
              <a:gd name="T46" fmla="*/ 242 w 840"/>
              <a:gd name="T47" fmla="*/ 208 h 210"/>
              <a:gd name="T48" fmla="*/ 248 w 840"/>
              <a:gd name="T49" fmla="*/ 206 h 210"/>
              <a:gd name="T50" fmla="*/ 248 w 840"/>
              <a:gd name="T51" fmla="*/ 200 h 210"/>
              <a:gd name="T52" fmla="*/ 248 w 840"/>
              <a:gd name="T53" fmla="*/ 150 h 210"/>
              <a:gd name="T54" fmla="*/ 822 w 840"/>
              <a:gd name="T55" fmla="*/ 150 h 210"/>
              <a:gd name="T56" fmla="*/ 822 w 840"/>
              <a:gd name="T57" fmla="*/ 150 h 210"/>
              <a:gd name="T58" fmla="*/ 824 w 840"/>
              <a:gd name="T59" fmla="*/ 150 h 210"/>
              <a:gd name="T60" fmla="*/ 832 w 840"/>
              <a:gd name="T61" fmla="*/ 150 h 210"/>
              <a:gd name="T62" fmla="*/ 834 w 840"/>
              <a:gd name="T63" fmla="*/ 148 h 210"/>
              <a:gd name="T64" fmla="*/ 838 w 840"/>
              <a:gd name="T65" fmla="*/ 146 h 210"/>
              <a:gd name="T66" fmla="*/ 840 w 840"/>
              <a:gd name="T67" fmla="*/ 142 h 210"/>
              <a:gd name="T68" fmla="*/ 840 w 840"/>
              <a:gd name="T69" fmla="*/ 136 h 210"/>
              <a:gd name="T70" fmla="*/ 840 w 840"/>
              <a:gd name="T71" fmla="*/ 136 h 210"/>
              <a:gd name="T72" fmla="*/ 840 w 840"/>
              <a:gd name="T73" fmla="*/ 68 h 210"/>
              <a:gd name="T74" fmla="*/ 840 w 840"/>
              <a:gd name="T75" fmla="*/ 68 h 210"/>
              <a:gd name="T76" fmla="*/ 840 w 840"/>
              <a:gd name="T77" fmla="*/ 66 h 210"/>
              <a:gd name="T78" fmla="*/ 838 w 840"/>
              <a:gd name="T79" fmla="*/ 62 h 210"/>
              <a:gd name="T80" fmla="*/ 832 w 840"/>
              <a:gd name="T81" fmla="*/ 58 h 210"/>
              <a:gd name="T82" fmla="*/ 826 w 840"/>
              <a:gd name="T83" fmla="*/ 56 h 210"/>
              <a:gd name="T84" fmla="*/ 818 w 840"/>
              <a:gd name="T85" fmla="*/ 56 h 210"/>
              <a:gd name="T86" fmla="*/ 818 w 840"/>
              <a:gd name="T87" fmla="*/ 56 h 210"/>
              <a:gd name="T88" fmla="*/ 248 w 840"/>
              <a:gd name="T89" fmla="*/ 54 h 210"/>
              <a:gd name="T90" fmla="*/ 248 w 840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0" h="210">
                <a:moveTo>
                  <a:pt x="248" y="54"/>
                </a:moveTo>
                <a:lnTo>
                  <a:pt x="248" y="14"/>
                </a:lnTo>
                <a:lnTo>
                  <a:pt x="248" y="14"/>
                </a:lnTo>
                <a:lnTo>
                  <a:pt x="250" y="12"/>
                </a:lnTo>
                <a:lnTo>
                  <a:pt x="248" y="8"/>
                </a:lnTo>
                <a:lnTo>
                  <a:pt x="248" y="6"/>
                </a:lnTo>
                <a:lnTo>
                  <a:pt x="244" y="2"/>
                </a:lnTo>
                <a:lnTo>
                  <a:pt x="238" y="0"/>
                </a:lnTo>
                <a:lnTo>
                  <a:pt x="228" y="0"/>
                </a:lnTo>
                <a:lnTo>
                  <a:pt x="216" y="2"/>
                </a:lnTo>
                <a:lnTo>
                  <a:pt x="8" y="94"/>
                </a:lnTo>
                <a:lnTo>
                  <a:pt x="8" y="94"/>
                </a:lnTo>
                <a:lnTo>
                  <a:pt x="6" y="96"/>
                </a:lnTo>
                <a:lnTo>
                  <a:pt x="0" y="100"/>
                </a:lnTo>
                <a:lnTo>
                  <a:pt x="0" y="104"/>
                </a:lnTo>
                <a:lnTo>
                  <a:pt x="0" y="106"/>
                </a:lnTo>
                <a:lnTo>
                  <a:pt x="4" y="110"/>
                </a:lnTo>
                <a:lnTo>
                  <a:pt x="10" y="114"/>
                </a:lnTo>
                <a:lnTo>
                  <a:pt x="204" y="204"/>
                </a:lnTo>
                <a:lnTo>
                  <a:pt x="204" y="204"/>
                </a:lnTo>
                <a:lnTo>
                  <a:pt x="210" y="206"/>
                </a:lnTo>
                <a:lnTo>
                  <a:pt x="226" y="208"/>
                </a:lnTo>
                <a:lnTo>
                  <a:pt x="236" y="210"/>
                </a:lnTo>
                <a:lnTo>
                  <a:pt x="242" y="208"/>
                </a:lnTo>
                <a:lnTo>
                  <a:pt x="248" y="206"/>
                </a:lnTo>
                <a:lnTo>
                  <a:pt x="248" y="200"/>
                </a:lnTo>
                <a:lnTo>
                  <a:pt x="248" y="150"/>
                </a:lnTo>
                <a:lnTo>
                  <a:pt x="822" y="150"/>
                </a:lnTo>
                <a:lnTo>
                  <a:pt x="822" y="150"/>
                </a:lnTo>
                <a:lnTo>
                  <a:pt x="824" y="150"/>
                </a:lnTo>
                <a:lnTo>
                  <a:pt x="832" y="150"/>
                </a:lnTo>
                <a:lnTo>
                  <a:pt x="834" y="148"/>
                </a:lnTo>
                <a:lnTo>
                  <a:pt x="838" y="146"/>
                </a:lnTo>
                <a:lnTo>
                  <a:pt x="840" y="142"/>
                </a:lnTo>
                <a:lnTo>
                  <a:pt x="840" y="136"/>
                </a:lnTo>
                <a:lnTo>
                  <a:pt x="840" y="136"/>
                </a:lnTo>
                <a:lnTo>
                  <a:pt x="840" y="68"/>
                </a:lnTo>
                <a:lnTo>
                  <a:pt x="840" y="68"/>
                </a:lnTo>
                <a:lnTo>
                  <a:pt x="840" y="66"/>
                </a:lnTo>
                <a:lnTo>
                  <a:pt x="838" y="62"/>
                </a:lnTo>
                <a:lnTo>
                  <a:pt x="832" y="58"/>
                </a:lnTo>
                <a:lnTo>
                  <a:pt x="826" y="56"/>
                </a:lnTo>
                <a:lnTo>
                  <a:pt x="818" y="56"/>
                </a:lnTo>
                <a:lnTo>
                  <a:pt x="818" y="56"/>
                </a:lnTo>
                <a:lnTo>
                  <a:pt x="248" y="54"/>
                </a:lnTo>
                <a:lnTo>
                  <a:pt x="248" y="54"/>
                </a:lnTo>
                <a:close/>
              </a:path>
            </a:pathLst>
          </a:custGeom>
          <a:solidFill>
            <a:srgbClr val="59B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8" name="TextBox 57"/>
          <p:cNvSpPr txBox="1"/>
          <p:nvPr/>
        </p:nvSpPr>
        <p:spPr>
          <a:xfrm>
            <a:off x="4288458" y="3696595"/>
            <a:ext cx="1667742" cy="276999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2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6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분석결과 적용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79" name="Freeform 8"/>
          <p:cNvSpPr>
            <a:spLocks/>
          </p:cNvSpPr>
          <p:nvPr/>
        </p:nvSpPr>
        <p:spPr bwMode="auto">
          <a:xfrm>
            <a:off x="4288458" y="3534243"/>
            <a:ext cx="1250998" cy="137338"/>
          </a:xfrm>
          <a:custGeom>
            <a:avLst/>
            <a:gdLst>
              <a:gd name="T0" fmla="*/ 248 w 840"/>
              <a:gd name="T1" fmla="*/ 54 h 210"/>
              <a:gd name="T2" fmla="*/ 248 w 840"/>
              <a:gd name="T3" fmla="*/ 14 h 210"/>
              <a:gd name="T4" fmla="*/ 248 w 840"/>
              <a:gd name="T5" fmla="*/ 14 h 210"/>
              <a:gd name="T6" fmla="*/ 250 w 840"/>
              <a:gd name="T7" fmla="*/ 12 h 210"/>
              <a:gd name="T8" fmla="*/ 248 w 840"/>
              <a:gd name="T9" fmla="*/ 8 h 210"/>
              <a:gd name="T10" fmla="*/ 248 w 840"/>
              <a:gd name="T11" fmla="*/ 6 h 210"/>
              <a:gd name="T12" fmla="*/ 244 w 840"/>
              <a:gd name="T13" fmla="*/ 2 h 210"/>
              <a:gd name="T14" fmla="*/ 238 w 840"/>
              <a:gd name="T15" fmla="*/ 0 h 210"/>
              <a:gd name="T16" fmla="*/ 228 w 840"/>
              <a:gd name="T17" fmla="*/ 0 h 210"/>
              <a:gd name="T18" fmla="*/ 216 w 840"/>
              <a:gd name="T19" fmla="*/ 2 h 210"/>
              <a:gd name="T20" fmla="*/ 8 w 840"/>
              <a:gd name="T21" fmla="*/ 94 h 210"/>
              <a:gd name="T22" fmla="*/ 8 w 840"/>
              <a:gd name="T23" fmla="*/ 94 h 210"/>
              <a:gd name="T24" fmla="*/ 6 w 840"/>
              <a:gd name="T25" fmla="*/ 96 h 210"/>
              <a:gd name="T26" fmla="*/ 0 w 840"/>
              <a:gd name="T27" fmla="*/ 100 h 210"/>
              <a:gd name="T28" fmla="*/ 0 w 840"/>
              <a:gd name="T29" fmla="*/ 104 h 210"/>
              <a:gd name="T30" fmla="*/ 0 w 840"/>
              <a:gd name="T31" fmla="*/ 106 h 210"/>
              <a:gd name="T32" fmla="*/ 4 w 840"/>
              <a:gd name="T33" fmla="*/ 110 h 210"/>
              <a:gd name="T34" fmla="*/ 10 w 840"/>
              <a:gd name="T35" fmla="*/ 114 h 210"/>
              <a:gd name="T36" fmla="*/ 204 w 840"/>
              <a:gd name="T37" fmla="*/ 204 h 210"/>
              <a:gd name="T38" fmla="*/ 204 w 840"/>
              <a:gd name="T39" fmla="*/ 204 h 210"/>
              <a:gd name="T40" fmla="*/ 210 w 840"/>
              <a:gd name="T41" fmla="*/ 206 h 210"/>
              <a:gd name="T42" fmla="*/ 226 w 840"/>
              <a:gd name="T43" fmla="*/ 208 h 210"/>
              <a:gd name="T44" fmla="*/ 236 w 840"/>
              <a:gd name="T45" fmla="*/ 210 h 210"/>
              <a:gd name="T46" fmla="*/ 242 w 840"/>
              <a:gd name="T47" fmla="*/ 208 h 210"/>
              <a:gd name="T48" fmla="*/ 248 w 840"/>
              <a:gd name="T49" fmla="*/ 206 h 210"/>
              <a:gd name="T50" fmla="*/ 248 w 840"/>
              <a:gd name="T51" fmla="*/ 200 h 210"/>
              <a:gd name="T52" fmla="*/ 248 w 840"/>
              <a:gd name="T53" fmla="*/ 150 h 210"/>
              <a:gd name="T54" fmla="*/ 822 w 840"/>
              <a:gd name="T55" fmla="*/ 150 h 210"/>
              <a:gd name="T56" fmla="*/ 822 w 840"/>
              <a:gd name="T57" fmla="*/ 150 h 210"/>
              <a:gd name="T58" fmla="*/ 824 w 840"/>
              <a:gd name="T59" fmla="*/ 150 h 210"/>
              <a:gd name="T60" fmla="*/ 832 w 840"/>
              <a:gd name="T61" fmla="*/ 150 h 210"/>
              <a:gd name="T62" fmla="*/ 834 w 840"/>
              <a:gd name="T63" fmla="*/ 148 h 210"/>
              <a:gd name="T64" fmla="*/ 838 w 840"/>
              <a:gd name="T65" fmla="*/ 146 h 210"/>
              <a:gd name="T66" fmla="*/ 840 w 840"/>
              <a:gd name="T67" fmla="*/ 142 h 210"/>
              <a:gd name="T68" fmla="*/ 840 w 840"/>
              <a:gd name="T69" fmla="*/ 136 h 210"/>
              <a:gd name="T70" fmla="*/ 840 w 840"/>
              <a:gd name="T71" fmla="*/ 136 h 210"/>
              <a:gd name="T72" fmla="*/ 840 w 840"/>
              <a:gd name="T73" fmla="*/ 68 h 210"/>
              <a:gd name="T74" fmla="*/ 840 w 840"/>
              <a:gd name="T75" fmla="*/ 68 h 210"/>
              <a:gd name="T76" fmla="*/ 840 w 840"/>
              <a:gd name="T77" fmla="*/ 66 h 210"/>
              <a:gd name="T78" fmla="*/ 838 w 840"/>
              <a:gd name="T79" fmla="*/ 62 h 210"/>
              <a:gd name="T80" fmla="*/ 832 w 840"/>
              <a:gd name="T81" fmla="*/ 58 h 210"/>
              <a:gd name="T82" fmla="*/ 826 w 840"/>
              <a:gd name="T83" fmla="*/ 56 h 210"/>
              <a:gd name="T84" fmla="*/ 818 w 840"/>
              <a:gd name="T85" fmla="*/ 56 h 210"/>
              <a:gd name="T86" fmla="*/ 818 w 840"/>
              <a:gd name="T87" fmla="*/ 56 h 210"/>
              <a:gd name="T88" fmla="*/ 248 w 840"/>
              <a:gd name="T89" fmla="*/ 54 h 210"/>
              <a:gd name="T90" fmla="*/ 248 w 840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0" h="210">
                <a:moveTo>
                  <a:pt x="248" y="54"/>
                </a:moveTo>
                <a:lnTo>
                  <a:pt x="248" y="14"/>
                </a:lnTo>
                <a:lnTo>
                  <a:pt x="248" y="14"/>
                </a:lnTo>
                <a:lnTo>
                  <a:pt x="250" y="12"/>
                </a:lnTo>
                <a:lnTo>
                  <a:pt x="248" y="8"/>
                </a:lnTo>
                <a:lnTo>
                  <a:pt x="248" y="6"/>
                </a:lnTo>
                <a:lnTo>
                  <a:pt x="244" y="2"/>
                </a:lnTo>
                <a:lnTo>
                  <a:pt x="238" y="0"/>
                </a:lnTo>
                <a:lnTo>
                  <a:pt x="228" y="0"/>
                </a:lnTo>
                <a:lnTo>
                  <a:pt x="216" y="2"/>
                </a:lnTo>
                <a:lnTo>
                  <a:pt x="8" y="94"/>
                </a:lnTo>
                <a:lnTo>
                  <a:pt x="8" y="94"/>
                </a:lnTo>
                <a:lnTo>
                  <a:pt x="6" y="96"/>
                </a:lnTo>
                <a:lnTo>
                  <a:pt x="0" y="100"/>
                </a:lnTo>
                <a:lnTo>
                  <a:pt x="0" y="104"/>
                </a:lnTo>
                <a:lnTo>
                  <a:pt x="0" y="106"/>
                </a:lnTo>
                <a:lnTo>
                  <a:pt x="4" y="110"/>
                </a:lnTo>
                <a:lnTo>
                  <a:pt x="10" y="114"/>
                </a:lnTo>
                <a:lnTo>
                  <a:pt x="204" y="204"/>
                </a:lnTo>
                <a:lnTo>
                  <a:pt x="204" y="204"/>
                </a:lnTo>
                <a:lnTo>
                  <a:pt x="210" y="206"/>
                </a:lnTo>
                <a:lnTo>
                  <a:pt x="226" y="208"/>
                </a:lnTo>
                <a:lnTo>
                  <a:pt x="236" y="210"/>
                </a:lnTo>
                <a:lnTo>
                  <a:pt x="242" y="208"/>
                </a:lnTo>
                <a:lnTo>
                  <a:pt x="248" y="206"/>
                </a:lnTo>
                <a:lnTo>
                  <a:pt x="248" y="200"/>
                </a:lnTo>
                <a:lnTo>
                  <a:pt x="248" y="150"/>
                </a:lnTo>
                <a:lnTo>
                  <a:pt x="822" y="150"/>
                </a:lnTo>
                <a:lnTo>
                  <a:pt x="822" y="150"/>
                </a:lnTo>
                <a:lnTo>
                  <a:pt x="824" y="150"/>
                </a:lnTo>
                <a:lnTo>
                  <a:pt x="832" y="150"/>
                </a:lnTo>
                <a:lnTo>
                  <a:pt x="834" y="148"/>
                </a:lnTo>
                <a:lnTo>
                  <a:pt x="838" y="146"/>
                </a:lnTo>
                <a:lnTo>
                  <a:pt x="840" y="142"/>
                </a:lnTo>
                <a:lnTo>
                  <a:pt x="840" y="136"/>
                </a:lnTo>
                <a:lnTo>
                  <a:pt x="840" y="136"/>
                </a:lnTo>
                <a:lnTo>
                  <a:pt x="840" y="68"/>
                </a:lnTo>
                <a:lnTo>
                  <a:pt x="840" y="68"/>
                </a:lnTo>
                <a:lnTo>
                  <a:pt x="840" y="66"/>
                </a:lnTo>
                <a:lnTo>
                  <a:pt x="838" y="62"/>
                </a:lnTo>
                <a:lnTo>
                  <a:pt x="832" y="58"/>
                </a:lnTo>
                <a:lnTo>
                  <a:pt x="826" y="56"/>
                </a:lnTo>
                <a:lnTo>
                  <a:pt x="818" y="56"/>
                </a:lnTo>
                <a:lnTo>
                  <a:pt x="818" y="56"/>
                </a:lnTo>
                <a:lnTo>
                  <a:pt x="248" y="54"/>
                </a:lnTo>
                <a:lnTo>
                  <a:pt x="248" y="54"/>
                </a:lnTo>
                <a:close/>
              </a:path>
            </a:pathLst>
          </a:custGeom>
          <a:solidFill>
            <a:srgbClr val="59B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0" name="TextBox 57"/>
          <p:cNvSpPr txBox="1"/>
          <p:nvPr/>
        </p:nvSpPr>
        <p:spPr>
          <a:xfrm>
            <a:off x="4671257" y="5196957"/>
            <a:ext cx="2379977" cy="1199014"/>
          </a:xfrm>
          <a:prstGeom prst="wedgeRoundRectCallout">
            <a:avLst>
              <a:gd name="adj1" fmla="val -67154"/>
              <a:gd name="adj2" fmla="val -107820"/>
              <a:gd name="adj3" fmla="val 16667"/>
            </a:avLst>
          </a:prstGeom>
          <a:solidFill>
            <a:srgbClr val="CCFFCC"/>
          </a:solidFill>
          <a:ln>
            <a:solidFill>
              <a:schemeClr val="accent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72000" rIns="7200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7.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유형 분류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및 통계 분석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779418" y="1542795"/>
            <a:ext cx="187253" cy="1361863"/>
            <a:chOff x="4728774" y="1465718"/>
            <a:chExt cx="358939" cy="1462790"/>
          </a:xfrm>
          <a:solidFill>
            <a:srgbClr val="0070C0"/>
          </a:solidFill>
        </p:grpSpPr>
        <p:sp>
          <p:nvSpPr>
            <p:cNvPr id="82" name="Freeform 8"/>
            <p:cNvSpPr>
              <a:spLocks/>
            </p:cNvSpPr>
            <p:nvPr/>
          </p:nvSpPr>
          <p:spPr bwMode="auto">
            <a:xfrm rot="5400000">
              <a:off x="4282745" y="1911748"/>
              <a:ext cx="1250998" cy="358938"/>
            </a:xfrm>
            <a:custGeom>
              <a:avLst/>
              <a:gdLst>
                <a:gd name="T0" fmla="*/ 248 w 840"/>
                <a:gd name="T1" fmla="*/ 54 h 210"/>
                <a:gd name="T2" fmla="*/ 248 w 840"/>
                <a:gd name="T3" fmla="*/ 14 h 210"/>
                <a:gd name="T4" fmla="*/ 248 w 840"/>
                <a:gd name="T5" fmla="*/ 14 h 210"/>
                <a:gd name="T6" fmla="*/ 250 w 840"/>
                <a:gd name="T7" fmla="*/ 12 h 210"/>
                <a:gd name="T8" fmla="*/ 248 w 840"/>
                <a:gd name="T9" fmla="*/ 8 h 210"/>
                <a:gd name="T10" fmla="*/ 248 w 840"/>
                <a:gd name="T11" fmla="*/ 6 h 210"/>
                <a:gd name="T12" fmla="*/ 244 w 840"/>
                <a:gd name="T13" fmla="*/ 2 h 210"/>
                <a:gd name="T14" fmla="*/ 238 w 840"/>
                <a:gd name="T15" fmla="*/ 0 h 210"/>
                <a:gd name="T16" fmla="*/ 228 w 840"/>
                <a:gd name="T17" fmla="*/ 0 h 210"/>
                <a:gd name="T18" fmla="*/ 216 w 840"/>
                <a:gd name="T19" fmla="*/ 2 h 210"/>
                <a:gd name="T20" fmla="*/ 8 w 840"/>
                <a:gd name="T21" fmla="*/ 94 h 210"/>
                <a:gd name="T22" fmla="*/ 8 w 840"/>
                <a:gd name="T23" fmla="*/ 94 h 210"/>
                <a:gd name="T24" fmla="*/ 6 w 840"/>
                <a:gd name="T25" fmla="*/ 96 h 210"/>
                <a:gd name="T26" fmla="*/ 0 w 840"/>
                <a:gd name="T27" fmla="*/ 100 h 210"/>
                <a:gd name="T28" fmla="*/ 0 w 840"/>
                <a:gd name="T29" fmla="*/ 104 h 210"/>
                <a:gd name="T30" fmla="*/ 0 w 840"/>
                <a:gd name="T31" fmla="*/ 106 h 210"/>
                <a:gd name="T32" fmla="*/ 4 w 840"/>
                <a:gd name="T33" fmla="*/ 110 h 210"/>
                <a:gd name="T34" fmla="*/ 10 w 840"/>
                <a:gd name="T35" fmla="*/ 114 h 210"/>
                <a:gd name="T36" fmla="*/ 204 w 840"/>
                <a:gd name="T37" fmla="*/ 204 h 210"/>
                <a:gd name="T38" fmla="*/ 204 w 840"/>
                <a:gd name="T39" fmla="*/ 204 h 210"/>
                <a:gd name="T40" fmla="*/ 210 w 840"/>
                <a:gd name="T41" fmla="*/ 206 h 210"/>
                <a:gd name="T42" fmla="*/ 226 w 840"/>
                <a:gd name="T43" fmla="*/ 208 h 210"/>
                <a:gd name="T44" fmla="*/ 236 w 840"/>
                <a:gd name="T45" fmla="*/ 210 h 210"/>
                <a:gd name="T46" fmla="*/ 242 w 840"/>
                <a:gd name="T47" fmla="*/ 208 h 210"/>
                <a:gd name="T48" fmla="*/ 248 w 840"/>
                <a:gd name="T49" fmla="*/ 206 h 210"/>
                <a:gd name="T50" fmla="*/ 248 w 840"/>
                <a:gd name="T51" fmla="*/ 200 h 210"/>
                <a:gd name="T52" fmla="*/ 248 w 840"/>
                <a:gd name="T53" fmla="*/ 150 h 210"/>
                <a:gd name="T54" fmla="*/ 822 w 840"/>
                <a:gd name="T55" fmla="*/ 150 h 210"/>
                <a:gd name="T56" fmla="*/ 822 w 840"/>
                <a:gd name="T57" fmla="*/ 150 h 210"/>
                <a:gd name="T58" fmla="*/ 824 w 840"/>
                <a:gd name="T59" fmla="*/ 150 h 210"/>
                <a:gd name="T60" fmla="*/ 832 w 840"/>
                <a:gd name="T61" fmla="*/ 150 h 210"/>
                <a:gd name="T62" fmla="*/ 834 w 840"/>
                <a:gd name="T63" fmla="*/ 148 h 210"/>
                <a:gd name="T64" fmla="*/ 838 w 840"/>
                <a:gd name="T65" fmla="*/ 146 h 210"/>
                <a:gd name="T66" fmla="*/ 840 w 840"/>
                <a:gd name="T67" fmla="*/ 142 h 210"/>
                <a:gd name="T68" fmla="*/ 840 w 840"/>
                <a:gd name="T69" fmla="*/ 136 h 210"/>
                <a:gd name="T70" fmla="*/ 840 w 840"/>
                <a:gd name="T71" fmla="*/ 136 h 210"/>
                <a:gd name="T72" fmla="*/ 840 w 840"/>
                <a:gd name="T73" fmla="*/ 68 h 210"/>
                <a:gd name="T74" fmla="*/ 840 w 840"/>
                <a:gd name="T75" fmla="*/ 68 h 210"/>
                <a:gd name="T76" fmla="*/ 840 w 840"/>
                <a:gd name="T77" fmla="*/ 66 h 210"/>
                <a:gd name="T78" fmla="*/ 838 w 840"/>
                <a:gd name="T79" fmla="*/ 62 h 210"/>
                <a:gd name="T80" fmla="*/ 832 w 840"/>
                <a:gd name="T81" fmla="*/ 58 h 210"/>
                <a:gd name="T82" fmla="*/ 826 w 840"/>
                <a:gd name="T83" fmla="*/ 56 h 210"/>
                <a:gd name="T84" fmla="*/ 818 w 840"/>
                <a:gd name="T85" fmla="*/ 56 h 210"/>
                <a:gd name="T86" fmla="*/ 818 w 840"/>
                <a:gd name="T87" fmla="*/ 56 h 210"/>
                <a:gd name="T88" fmla="*/ 248 w 840"/>
                <a:gd name="T89" fmla="*/ 54 h 210"/>
                <a:gd name="T90" fmla="*/ 248 w 840"/>
                <a:gd name="T91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0" h="210">
                  <a:moveTo>
                    <a:pt x="248" y="54"/>
                  </a:moveTo>
                  <a:lnTo>
                    <a:pt x="248" y="14"/>
                  </a:lnTo>
                  <a:lnTo>
                    <a:pt x="248" y="14"/>
                  </a:lnTo>
                  <a:lnTo>
                    <a:pt x="250" y="12"/>
                  </a:lnTo>
                  <a:lnTo>
                    <a:pt x="248" y="8"/>
                  </a:lnTo>
                  <a:lnTo>
                    <a:pt x="248" y="6"/>
                  </a:lnTo>
                  <a:lnTo>
                    <a:pt x="244" y="2"/>
                  </a:lnTo>
                  <a:lnTo>
                    <a:pt x="238" y="0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6" y="96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4" y="110"/>
                  </a:lnTo>
                  <a:lnTo>
                    <a:pt x="10" y="114"/>
                  </a:lnTo>
                  <a:lnTo>
                    <a:pt x="204" y="204"/>
                  </a:lnTo>
                  <a:lnTo>
                    <a:pt x="204" y="204"/>
                  </a:lnTo>
                  <a:lnTo>
                    <a:pt x="210" y="206"/>
                  </a:lnTo>
                  <a:lnTo>
                    <a:pt x="226" y="208"/>
                  </a:lnTo>
                  <a:lnTo>
                    <a:pt x="236" y="210"/>
                  </a:lnTo>
                  <a:lnTo>
                    <a:pt x="242" y="208"/>
                  </a:lnTo>
                  <a:lnTo>
                    <a:pt x="248" y="206"/>
                  </a:lnTo>
                  <a:lnTo>
                    <a:pt x="248" y="200"/>
                  </a:lnTo>
                  <a:lnTo>
                    <a:pt x="248" y="150"/>
                  </a:lnTo>
                  <a:lnTo>
                    <a:pt x="822" y="150"/>
                  </a:lnTo>
                  <a:lnTo>
                    <a:pt x="822" y="150"/>
                  </a:lnTo>
                  <a:lnTo>
                    <a:pt x="824" y="150"/>
                  </a:lnTo>
                  <a:lnTo>
                    <a:pt x="832" y="150"/>
                  </a:lnTo>
                  <a:lnTo>
                    <a:pt x="834" y="148"/>
                  </a:lnTo>
                  <a:lnTo>
                    <a:pt x="838" y="146"/>
                  </a:lnTo>
                  <a:lnTo>
                    <a:pt x="840" y="142"/>
                  </a:lnTo>
                  <a:lnTo>
                    <a:pt x="840" y="136"/>
                  </a:lnTo>
                  <a:lnTo>
                    <a:pt x="840" y="136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40" y="66"/>
                  </a:lnTo>
                  <a:lnTo>
                    <a:pt x="838" y="62"/>
                  </a:lnTo>
                  <a:lnTo>
                    <a:pt x="832" y="58"/>
                  </a:lnTo>
                  <a:lnTo>
                    <a:pt x="826" y="56"/>
                  </a:lnTo>
                  <a:lnTo>
                    <a:pt x="818" y="56"/>
                  </a:lnTo>
                  <a:lnTo>
                    <a:pt x="818" y="56"/>
                  </a:lnTo>
                  <a:lnTo>
                    <a:pt x="248" y="54"/>
                  </a:lnTo>
                  <a:lnTo>
                    <a:pt x="24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latinLnBrk="1" hangingPunct="1"/>
              <a:endParaRPr lang="ko-KR" altLang="en-US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3" name="Freeform 8"/>
            <p:cNvSpPr>
              <a:spLocks/>
            </p:cNvSpPr>
            <p:nvPr/>
          </p:nvSpPr>
          <p:spPr bwMode="auto">
            <a:xfrm rot="16200000">
              <a:off x="4282744" y="2123540"/>
              <a:ext cx="1250998" cy="358938"/>
            </a:xfrm>
            <a:custGeom>
              <a:avLst/>
              <a:gdLst>
                <a:gd name="T0" fmla="*/ 248 w 840"/>
                <a:gd name="T1" fmla="*/ 54 h 210"/>
                <a:gd name="T2" fmla="*/ 248 w 840"/>
                <a:gd name="T3" fmla="*/ 14 h 210"/>
                <a:gd name="T4" fmla="*/ 248 w 840"/>
                <a:gd name="T5" fmla="*/ 14 h 210"/>
                <a:gd name="T6" fmla="*/ 250 w 840"/>
                <a:gd name="T7" fmla="*/ 12 h 210"/>
                <a:gd name="T8" fmla="*/ 248 w 840"/>
                <a:gd name="T9" fmla="*/ 8 h 210"/>
                <a:gd name="T10" fmla="*/ 248 w 840"/>
                <a:gd name="T11" fmla="*/ 6 h 210"/>
                <a:gd name="T12" fmla="*/ 244 w 840"/>
                <a:gd name="T13" fmla="*/ 2 h 210"/>
                <a:gd name="T14" fmla="*/ 238 w 840"/>
                <a:gd name="T15" fmla="*/ 0 h 210"/>
                <a:gd name="T16" fmla="*/ 228 w 840"/>
                <a:gd name="T17" fmla="*/ 0 h 210"/>
                <a:gd name="T18" fmla="*/ 216 w 840"/>
                <a:gd name="T19" fmla="*/ 2 h 210"/>
                <a:gd name="T20" fmla="*/ 8 w 840"/>
                <a:gd name="T21" fmla="*/ 94 h 210"/>
                <a:gd name="T22" fmla="*/ 8 w 840"/>
                <a:gd name="T23" fmla="*/ 94 h 210"/>
                <a:gd name="T24" fmla="*/ 6 w 840"/>
                <a:gd name="T25" fmla="*/ 96 h 210"/>
                <a:gd name="T26" fmla="*/ 0 w 840"/>
                <a:gd name="T27" fmla="*/ 100 h 210"/>
                <a:gd name="T28" fmla="*/ 0 w 840"/>
                <a:gd name="T29" fmla="*/ 104 h 210"/>
                <a:gd name="T30" fmla="*/ 0 w 840"/>
                <a:gd name="T31" fmla="*/ 106 h 210"/>
                <a:gd name="T32" fmla="*/ 4 w 840"/>
                <a:gd name="T33" fmla="*/ 110 h 210"/>
                <a:gd name="T34" fmla="*/ 10 w 840"/>
                <a:gd name="T35" fmla="*/ 114 h 210"/>
                <a:gd name="T36" fmla="*/ 204 w 840"/>
                <a:gd name="T37" fmla="*/ 204 h 210"/>
                <a:gd name="T38" fmla="*/ 204 w 840"/>
                <a:gd name="T39" fmla="*/ 204 h 210"/>
                <a:gd name="T40" fmla="*/ 210 w 840"/>
                <a:gd name="T41" fmla="*/ 206 h 210"/>
                <a:gd name="T42" fmla="*/ 226 w 840"/>
                <a:gd name="T43" fmla="*/ 208 h 210"/>
                <a:gd name="T44" fmla="*/ 236 w 840"/>
                <a:gd name="T45" fmla="*/ 210 h 210"/>
                <a:gd name="T46" fmla="*/ 242 w 840"/>
                <a:gd name="T47" fmla="*/ 208 h 210"/>
                <a:gd name="T48" fmla="*/ 248 w 840"/>
                <a:gd name="T49" fmla="*/ 206 h 210"/>
                <a:gd name="T50" fmla="*/ 248 w 840"/>
                <a:gd name="T51" fmla="*/ 200 h 210"/>
                <a:gd name="T52" fmla="*/ 248 w 840"/>
                <a:gd name="T53" fmla="*/ 150 h 210"/>
                <a:gd name="T54" fmla="*/ 822 w 840"/>
                <a:gd name="T55" fmla="*/ 150 h 210"/>
                <a:gd name="T56" fmla="*/ 822 w 840"/>
                <a:gd name="T57" fmla="*/ 150 h 210"/>
                <a:gd name="T58" fmla="*/ 824 w 840"/>
                <a:gd name="T59" fmla="*/ 150 h 210"/>
                <a:gd name="T60" fmla="*/ 832 w 840"/>
                <a:gd name="T61" fmla="*/ 150 h 210"/>
                <a:gd name="T62" fmla="*/ 834 w 840"/>
                <a:gd name="T63" fmla="*/ 148 h 210"/>
                <a:gd name="T64" fmla="*/ 838 w 840"/>
                <a:gd name="T65" fmla="*/ 146 h 210"/>
                <a:gd name="T66" fmla="*/ 840 w 840"/>
                <a:gd name="T67" fmla="*/ 142 h 210"/>
                <a:gd name="T68" fmla="*/ 840 w 840"/>
                <a:gd name="T69" fmla="*/ 136 h 210"/>
                <a:gd name="T70" fmla="*/ 840 w 840"/>
                <a:gd name="T71" fmla="*/ 136 h 210"/>
                <a:gd name="T72" fmla="*/ 840 w 840"/>
                <a:gd name="T73" fmla="*/ 68 h 210"/>
                <a:gd name="T74" fmla="*/ 840 w 840"/>
                <a:gd name="T75" fmla="*/ 68 h 210"/>
                <a:gd name="T76" fmla="*/ 840 w 840"/>
                <a:gd name="T77" fmla="*/ 66 h 210"/>
                <a:gd name="T78" fmla="*/ 838 w 840"/>
                <a:gd name="T79" fmla="*/ 62 h 210"/>
                <a:gd name="T80" fmla="*/ 832 w 840"/>
                <a:gd name="T81" fmla="*/ 58 h 210"/>
                <a:gd name="T82" fmla="*/ 826 w 840"/>
                <a:gd name="T83" fmla="*/ 56 h 210"/>
                <a:gd name="T84" fmla="*/ 818 w 840"/>
                <a:gd name="T85" fmla="*/ 56 h 210"/>
                <a:gd name="T86" fmla="*/ 818 w 840"/>
                <a:gd name="T87" fmla="*/ 56 h 210"/>
                <a:gd name="T88" fmla="*/ 248 w 840"/>
                <a:gd name="T89" fmla="*/ 54 h 210"/>
                <a:gd name="T90" fmla="*/ 248 w 840"/>
                <a:gd name="T91" fmla="*/ 54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0" h="210">
                  <a:moveTo>
                    <a:pt x="248" y="54"/>
                  </a:moveTo>
                  <a:lnTo>
                    <a:pt x="248" y="14"/>
                  </a:lnTo>
                  <a:lnTo>
                    <a:pt x="248" y="14"/>
                  </a:lnTo>
                  <a:lnTo>
                    <a:pt x="250" y="12"/>
                  </a:lnTo>
                  <a:lnTo>
                    <a:pt x="248" y="8"/>
                  </a:lnTo>
                  <a:lnTo>
                    <a:pt x="248" y="6"/>
                  </a:lnTo>
                  <a:lnTo>
                    <a:pt x="244" y="2"/>
                  </a:lnTo>
                  <a:lnTo>
                    <a:pt x="238" y="0"/>
                  </a:lnTo>
                  <a:lnTo>
                    <a:pt x="228" y="0"/>
                  </a:lnTo>
                  <a:lnTo>
                    <a:pt x="216" y="2"/>
                  </a:lnTo>
                  <a:lnTo>
                    <a:pt x="8" y="94"/>
                  </a:lnTo>
                  <a:lnTo>
                    <a:pt x="8" y="94"/>
                  </a:lnTo>
                  <a:lnTo>
                    <a:pt x="6" y="96"/>
                  </a:lnTo>
                  <a:lnTo>
                    <a:pt x="0" y="100"/>
                  </a:lnTo>
                  <a:lnTo>
                    <a:pt x="0" y="104"/>
                  </a:lnTo>
                  <a:lnTo>
                    <a:pt x="0" y="106"/>
                  </a:lnTo>
                  <a:lnTo>
                    <a:pt x="4" y="110"/>
                  </a:lnTo>
                  <a:lnTo>
                    <a:pt x="10" y="114"/>
                  </a:lnTo>
                  <a:lnTo>
                    <a:pt x="204" y="204"/>
                  </a:lnTo>
                  <a:lnTo>
                    <a:pt x="204" y="204"/>
                  </a:lnTo>
                  <a:lnTo>
                    <a:pt x="210" y="206"/>
                  </a:lnTo>
                  <a:lnTo>
                    <a:pt x="226" y="208"/>
                  </a:lnTo>
                  <a:lnTo>
                    <a:pt x="236" y="210"/>
                  </a:lnTo>
                  <a:lnTo>
                    <a:pt x="242" y="208"/>
                  </a:lnTo>
                  <a:lnTo>
                    <a:pt x="248" y="206"/>
                  </a:lnTo>
                  <a:lnTo>
                    <a:pt x="248" y="200"/>
                  </a:lnTo>
                  <a:lnTo>
                    <a:pt x="248" y="150"/>
                  </a:lnTo>
                  <a:lnTo>
                    <a:pt x="822" y="150"/>
                  </a:lnTo>
                  <a:lnTo>
                    <a:pt x="822" y="150"/>
                  </a:lnTo>
                  <a:lnTo>
                    <a:pt x="824" y="150"/>
                  </a:lnTo>
                  <a:lnTo>
                    <a:pt x="832" y="150"/>
                  </a:lnTo>
                  <a:lnTo>
                    <a:pt x="834" y="148"/>
                  </a:lnTo>
                  <a:lnTo>
                    <a:pt x="838" y="146"/>
                  </a:lnTo>
                  <a:lnTo>
                    <a:pt x="840" y="142"/>
                  </a:lnTo>
                  <a:lnTo>
                    <a:pt x="840" y="136"/>
                  </a:lnTo>
                  <a:lnTo>
                    <a:pt x="840" y="136"/>
                  </a:lnTo>
                  <a:lnTo>
                    <a:pt x="840" y="68"/>
                  </a:lnTo>
                  <a:lnTo>
                    <a:pt x="840" y="68"/>
                  </a:lnTo>
                  <a:lnTo>
                    <a:pt x="840" y="66"/>
                  </a:lnTo>
                  <a:lnTo>
                    <a:pt x="838" y="62"/>
                  </a:lnTo>
                  <a:lnTo>
                    <a:pt x="832" y="58"/>
                  </a:lnTo>
                  <a:lnTo>
                    <a:pt x="826" y="56"/>
                  </a:lnTo>
                  <a:lnTo>
                    <a:pt x="818" y="56"/>
                  </a:lnTo>
                  <a:lnTo>
                    <a:pt x="818" y="56"/>
                  </a:lnTo>
                  <a:lnTo>
                    <a:pt x="248" y="54"/>
                  </a:lnTo>
                  <a:lnTo>
                    <a:pt x="248" y="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eaLnBrk="1" latinLnBrk="1" hangingPunct="1"/>
              <a:endParaRPr lang="ko-KR" altLang="en-US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4" name="TextBox 57"/>
          <p:cNvSpPr txBox="1"/>
          <p:nvPr/>
        </p:nvSpPr>
        <p:spPr>
          <a:xfrm>
            <a:off x="4024508" y="1923245"/>
            <a:ext cx="1980034" cy="276999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200" b="1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API </a:t>
            </a:r>
            <a:r>
              <a:rPr lang="ko-KR" altLang="en-US" sz="1200" b="1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및 </a:t>
            </a:r>
            <a:r>
              <a:rPr lang="en-US" altLang="ko-KR" sz="1200" b="1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DB </a:t>
            </a:r>
            <a:r>
              <a:rPr lang="ko-KR" altLang="en-US" sz="1200" b="1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기반 데이터 </a:t>
            </a:r>
            <a:r>
              <a:rPr lang="ko-KR" altLang="en-US" sz="1200" b="1" dirty="0" smtClean="0">
                <a:ln w="11430"/>
                <a:solidFill>
                  <a:srgbClr val="00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공유</a:t>
            </a:r>
            <a:endParaRPr lang="en-US" altLang="ko-KR" sz="1200" b="1" dirty="0" smtClean="0">
              <a:ln w="11430"/>
              <a:solidFill>
                <a:srgbClr val="00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11268" name="Picture 4" descr="http://weeklyhk.com/data/aahk01/news/201311/20131118143720_3673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41" y="3220678"/>
            <a:ext cx="836777" cy="61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 bwMode="auto">
          <a:xfrm>
            <a:off x="1662777" y="1735501"/>
            <a:ext cx="1717031" cy="4647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문자</a:t>
            </a:r>
            <a:r>
              <a:rPr lang="en-US" altLang="ko-KR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전화번호</a:t>
            </a:r>
            <a:r>
              <a:rPr lang="en-US" altLang="ko-KR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, URL, </a:t>
            </a:r>
            <a:r>
              <a:rPr lang="ko-KR" altLang="en-US" sz="11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endParaRPr lang="en-US" altLang="ko-KR" sz="11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eaLnBrk="1" latinLnBrk="1" hangingPunct="1">
              <a:lnSpc>
                <a:spcPct val="110000"/>
              </a:lnSpc>
              <a:buSzPct val="95000"/>
            </a:pPr>
            <a:r>
              <a:rPr lang="en-US" altLang="ko-KR" sz="1100" b="1" spc="-150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</a:t>
            </a:r>
            <a:r>
              <a:rPr lang="en-US" altLang="ko-KR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  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검색  및 응답</a:t>
            </a:r>
          </a:p>
        </p:txBody>
      </p:sp>
      <p:sp>
        <p:nvSpPr>
          <p:cNvPr id="60" name="TextBox 59"/>
          <p:cNvSpPr txBox="1"/>
          <p:nvPr/>
        </p:nvSpPr>
        <p:spPr bwMode="auto">
          <a:xfrm>
            <a:off x="4776816" y="5607381"/>
            <a:ext cx="2459480" cy="4647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잠재적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피해자 식별 및 위험 통보</a:t>
            </a:r>
            <a:endParaRPr lang="en-US" altLang="ko-KR" sz="11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한국어처리 기반 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패턴 유행 예보</a:t>
            </a:r>
          </a:p>
        </p:txBody>
      </p:sp>
      <p:sp>
        <p:nvSpPr>
          <p:cNvPr id="62" name="TextBox 57"/>
          <p:cNvSpPr txBox="1"/>
          <p:nvPr/>
        </p:nvSpPr>
        <p:spPr>
          <a:xfrm>
            <a:off x="6730596" y="1735501"/>
            <a:ext cx="1724275" cy="1055245"/>
          </a:xfrm>
          <a:prstGeom prst="wedgeRoundRectCallout">
            <a:avLst>
              <a:gd name="adj1" fmla="val -44166"/>
              <a:gd name="adj2" fmla="val 100510"/>
              <a:gd name="adj3" fmla="val 16667"/>
            </a:avLst>
          </a:prstGeom>
          <a:solidFill>
            <a:srgbClr val="CCFFCC"/>
          </a:solidFill>
          <a:ln>
            <a:solidFill>
              <a:schemeClr val="accent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72000" rIns="7200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4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사이트 분석 및 </a:t>
            </a:r>
            <a:r>
              <a:rPr lang="ko-KR" altLang="en-US" sz="1200" b="1" dirty="0" err="1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앱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다운로드 유도 검사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 bwMode="auto">
          <a:xfrm>
            <a:off x="6731294" y="2190310"/>
            <a:ext cx="1979009" cy="4647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사이트 분석</a:t>
            </a:r>
            <a:endParaRPr lang="en-US" altLang="ko-KR" sz="11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다운로드 유도검사</a:t>
            </a:r>
            <a:endParaRPr lang="en-US" altLang="ko-KR" sz="11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64" name="TextBox 57"/>
          <p:cNvSpPr txBox="1"/>
          <p:nvPr/>
        </p:nvSpPr>
        <p:spPr>
          <a:xfrm>
            <a:off x="7103488" y="4630953"/>
            <a:ext cx="2007577" cy="1199014"/>
          </a:xfrm>
          <a:prstGeom prst="wedgeRoundRectCallout">
            <a:avLst>
              <a:gd name="adj1" fmla="val -66140"/>
              <a:gd name="adj2" fmla="val -122161"/>
              <a:gd name="adj3" fmla="val 16667"/>
            </a:avLst>
          </a:prstGeom>
          <a:solidFill>
            <a:srgbClr val="CCFFCC"/>
          </a:solidFill>
          <a:ln>
            <a:solidFill>
              <a:schemeClr val="accent4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lIns="72000" rIns="7200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2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5. 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악성 </a:t>
            </a:r>
            <a:r>
              <a:rPr lang="ko-KR" altLang="en-US" sz="1200" b="1" dirty="0" err="1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앱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탐지 분석  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/>
            </a:r>
            <a:b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</a:b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    </a:t>
            </a:r>
          </a:p>
          <a:p>
            <a:pPr eaLnBrk="1" hangingPunct="1">
              <a:defRPr/>
            </a:pP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eaLnBrk="1" hangingPunct="1">
              <a:defRPr/>
            </a:pP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eaLnBrk="1" hangingPunct="1">
              <a:defRPr/>
            </a:pP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</a:t>
            </a:r>
            <a:endParaRPr lang="en-US" altLang="ko-KR" sz="1200" b="1" dirty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7096620" y="5054963"/>
            <a:ext cx="2011884" cy="650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en-US" altLang="ko-KR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Surrogate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모델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악성 </a:t>
            </a:r>
            <a:r>
              <a:rPr lang="ko-KR" altLang="en-US" sz="11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자동 수집</a:t>
            </a:r>
            <a:endParaRPr lang="en-US" altLang="ko-KR" sz="1100" b="1" spc="-15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  <a:p>
            <a:pPr marL="171450" indent="-171450" eaLnBrk="1" latinLnBrk="1" hangingPunct="1">
              <a:lnSpc>
                <a:spcPct val="110000"/>
              </a:lnSpc>
              <a:buSzPct val="95000"/>
              <a:buFont typeface="Arial" panose="020B0604020202020204" pitchFamily="34" charset="0"/>
              <a:buChar char="•"/>
            </a:pP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악성 </a:t>
            </a:r>
            <a:r>
              <a:rPr lang="ko-KR" altLang="en-US" sz="1100" b="1" spc="-150" dirty="0" err="1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앱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유사성 기반 정적 분석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    수행과  </a:t>
            </a:r>
            <a:r>
              <a:rPr lang="ko-KR" altLang="en-US" sz="1100" b="1" spc="-15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탐지 </a:t>
            </a:r>
            <a:endParaRPr lang="en-US" altLang="ko-KR" sz="1100" b="1" spc="-15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sp>
        <p:nvSpPr>
          <p:cNvPr id="56" name="TextBox 57"/>
          <p:cNvSpPr txBox="1"/>
          <p:nvPr/>
        </p:nvSpPr>
        <p:spPr>
          <a:xfrm>
            <a:off x="-18662" y="4451165"/>
            <a:ext cx="1497723" cy="461665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en-US" altLang="ko-KR" sz="12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9</a:t>
            </a:r>
            <a:r>
              <a:rPr lang="en-US" altLang="ko-KR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.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차단 해제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  <a:p>
            <a:pPr algn="ctr" eaLnBrk="1" hangingPunct="1">
              <a:defRPr/>
            </a:pP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 또는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삭제 권고 </a:t>
            </a:r>
            <a:r>
              <a:rPr lang="ko-KR" altLang="en-US" sz="12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</a:rPr>
              <a:t>조치 </a:t>
            </a:r>
            <a:endParaRPr lang="en-US" altLang="ko-KR" sz="12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</a:endParaRPr>
          </a:p>
        </p:txBody>
      </p:sp>
      <p:pic>
        <p:nvPicPr>
          <p:cNvPr id="61" name="Picture 4" descr="https://encrypted-tbn2.gstatic.com/images?q=tbn:ANd9GcQHvEzCEowGtPDgdkAdq-aBIvDKwnLmgE7Lk6aOmkeMgKU1TbKq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7783" y="5729018"/>
            <a:ext cx="462200" cy="462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Freeform 7"/>
          <p:cNvSpPr>
            <a:spLocks/>
          </p:cNvSpPr>
          <p:nvPr/>
        </p:nvSpPr>
        <p:spPr bwMode="auto">
          <a:xfrm rot="3127291">
            <a:off x="8087800" y="5845422"/>
            <a:ext cx="605762" cy="101753"/>
          </a:xfrm>
          <a:prstGeom prst="leftRightArrow">
            <a:avLst>
              <a:gd name="adj1" fmla="val 50000"/>
              <a:gd name="adj2" fmla="val 118209"/>
            </a:avLst>
          </a:prstGeom>
          <a:solidFill>
            <a:srgbClr val="A3CD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8" name="Freeform 7"/>
          <p:cNvSpPr>
            <a:spLocks/>
          </p:cNvSpPr>
          <p:nvPr/>
        </p:nvSpPr>
        <p:spPr bwMode="auto">
          <a:xfrm>
            <a:off x="6407176" y="3413511"/>
            <a:ext cx="1288116" cy="142438"/>
          </a:xfrm>
          <a:custGeom>
            <a:avLst/>
            <a:gdLst>
              <a:gd name="T0" fmla="*/ 592 w 842"/>
              <a:gd name="T1" fmla="*/ 54 h 210"/>
              <a:gd name="T2" fmla="*/ 592 w 842"/>
              <a:gd name="T3" fmla="*/ 14 h 210"/>
              <a:gd name="T4" fmla="*/ 592 w 842"/>
              <a:gd name="T5" fmla="*/ 14 h 210"/>
              <a:gd name="T6" fmla="*/ 592 w 842"/>
              <a:gd name="T7" fmla="*/ 12 h 210"/>
              <a:gd name="T8" fmla="*/ 592 w 842"/>
              <a:gd name="T9" fmla="*/ 8 h 210"/>
              <a:gd name="T10" fmla="*/ 594 w 842"/>
              <a:gd name="T11" fmla="*/ 6 h 210"/>
              <a:gd name="T12" fmla="*/ 598 w 842"/>
              <a:gd name="T13" fmla="*/ 2 h 210"/>
              <a:gd name="T14" fmla="*/ 604 w 842"/>
              <a:gd name="T15" fmla="*/ 2 h 210"/>
              <a:gd name="T16" fmla="*/ 612 w 842"/>
              <a:gd name="T17" fmla="*/ 0 h 210"/>
              <a:gd name="T18" fmla="*/ 626 w 842"/>
              <a:gd name="T19" fmla="*/ 4 h 210"/>
              <a:gd name="T20" fmla="*/ 832 w 842"/>
              <a:gd name="T21" fmla="*/ 94 h 210"/>
              <a:gd name="T22" fmla="*/ 832 w 842"/>
              <a:gd name="T23" fmla="*/ 94 h 210"/>
              <a:gd name="T24" fmla="*/ 836 w 842"/>
              <a:gd name="T25" fmla="*/ 96 h 210"/>
              <a:gd name="T26" fmla="*/ 840 w 842"/>
              <a:gd name="T27" fmla="*/ 100 h 210"/>
              <a:gd name="T28" fmla="*/ 842 w 842"/>
              <a:gd name="T29" fmla="*/ 104 h 210"/>
              <a:gd name="T30" fmla="*/ 842 w 842"/>
              <a:gd name="T31" fmla="*/ 106 h 210"/>
              <a:gd name="T32" fmla="*/ 838 w 842"/>
              <a:gd name="T33" fmla="*/ 110 h 210"/>
              <a:gd name="T34" fmla="*/ 832 w 842"/>
              <a:gd name="T35" fmla="*/ 116 h 210"/>
              <a:gd name="T36" fmla="*/ 638 w 842"/>
              <a:gd name="T37" fmla="*/ 204 h 210"/>
              <a:gd name="T38" fmla="*/ 638 w 842"/>
              <a:gd name="T39" fmla="*/ 204 h 210"/>
              <a:gd name="T40" fmla="*/ 630 w 842"/>
              <a:gd name="T41" fmla="*/ 206 h 210"/>
              <a:gd name="T42" fmla="*/ 614 w 842"/>
              <a:gd name="T43" fmla="*/ 208 h 210"/>
              <a:gd name="T44" fmla="*/ 606 w 842"/>
              <a:gd name="T45" fmla="*/ 210 h 210"/>
              <a:gd name="T46" fmla="*/ 600 w 842"/>
              <a:gd name="T47" fmla="*/ 208 h 210"/>
              <a:gd name="T48" fmla="*/ 594 w 842"/>
              <a:gd name="T49" fmla="*/ 206 h 210"/>
              <a:gd name="T50" fmla="*/ 592 w 842"/>
              <a:gd name="T51" fmla="*/ 200 h 210"/>
              <a:gd name="T52" fmla="*/ 592 w 842"/>
              <a:gd name="T53" fmla="*/ 150 h 210"/>
              <a:gd name="T54" fmla="*/ 20 w 842"/>
              <a:gd name="T55" fmla="*/ 150 h 210"/>
              <a:gd name="T56" fmla="*/ 20 w 842"/>
              <a:gd name="T57" fmla="*/ 150 h 210"/>
              <a:gd name="T58" fmla="*/ 18 w 842"/>
              <a:gd name="T59" fmla="*/ 152 h 210"/>
              <a:gd name="T60" fmla="*/ 10 w 842"/>
              <a:gd name="T61" fmla="*/ 150 h 210"/>
              <a:gd name="T62" fmla="*/ 6 w 842"/>
              <a:gd name="T63" fmla="*/ 148 h 210"/>
              <a:gd name="T64" fmla="*/ 4 w 842"/>
              <a:gd name="T65" fmla="*/ 146 h 210"/>
              <a:gd name="T66" fmla="*/ 2 w 842"/>
              <a:gd name="T67" fmla="*/ 142 h 210"/>
              <a:gd name="T68" fmla="*/ 0 w 842"/>
              <a:gd name="T69" fmla="*/ 136 h 210"/>
              <a:gd name="T70" fmla="*/ 0 w 842"/>
              <a:gd name="T71" fmla="*/ 136 h 210"/>
              <a:gd name="T72" fmla="*/ 0 w 842"/>
              <a:gd name="T73" fmla="*/ 68 h 210"/>
              <a:gd name="T74" fmla="*/ 0 w 842"/>
              <a:gd name="T75" fmla="*/ 68 h 210"/>
              <a:gd name="T76" fmla="*/ 2 w 842"/>
              <a:gd name="T77" fmla="*/ 66 h 210"/>
              <a:gd name="T78" fmla="*/ 4 w 842"/>
              <a:gd name="T79" fmla="*/ 62 h 210"/>
              <a:gd name="T80" fmla="*/ 10 w 842"/>
              <a:gd name="T81" fmla="*/ 58 h 210"/>
              <a:gd name="T82" fmla="*/ 16 w 842"/>
              <a:gd name="T83" fmla="*/ 56 h 210"/>
              <a:gd name="T84" fmla="*/ 22 w 842"/>
              <a:gd name="T85" fmla="*/ 56 h 210"/>
              <a:gd name="T86" fmla="*/ 22 w 842"/>
              <a:gd name="T87" fmla="*/ 56 h 210"/>
              <a:gd name="T88" fmla="*/ 592 w 842"/>
              <a:gd name="T89" fmla="*/ 54 h 210"/>
              <a:gd name="T90" fmla="*/ 592 w 842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2" h="210">
                <a:moveTo>
                  <a:pt x="592" y="54"/>
                </a:moveTo>
                <a:lnTo>
                  <a:pt x="592" y="14"/>
                </a:lnTo>
                <a:lnTo>
                  <a:pt x="592" y="14"/>
                </a:lnTo>
                <a:lnTo>
                  <a:pt x="592" y="12"/>
                </a:lnTo>
                <a:lnTo>
                  <a:pt x="592" y="8"/>
                </a:lnTo>
                <a:lnTo>
                  <a:pt x="594" y="6"/>
                </a:lnTo>
                <a:lnTo>
                  <a:pt x="598" y="2"/>
                </a:lnTo>
                <a:lnTo>
                  <a:pt x="604" y="2"/>
                </a:lnTo>
                <a:lnTo>
                  <a:pt x="612" y="0"/>
                </a:lnTo>
                <a:lnTo>
                  <a:pt x="626" y="4"/>
                </a:lnTo>
                <a:lnTo>
                  <a:pt x="832" y="94"/>
                </a:lnTo>
                <a:lnTo>
                  <a:pt x="832" y="94"/>
                </a:lnTo>
                <a:lnTo>
                  <a:pt x="836" y="96"/>
                </a:lnTo>
                <a:lnTo>
                  <a:pt x="840" y="100"/>
                </a:lnTo>
                <a:lnTo>
                  <a:pt x="842" y="104"/>
                </a:lnTo>
                <a:lnTo>
                  <a:pt x="842" y="106"/>
                </a:lnTo>
                <a:lnTo>
                  <a:pt x="838" y="110"/>
                </a:lnTo>
                <a:lnTo>
                  <a:pt x="832" y="116"/>
                </a:lnTo>
                <a:lnTo>
                  <a:pt x="638" y="204"/>
                </a:lnTo>
                <a:lnTo>
                  <a:pt x="638" y="204"/>
                </a:lnTo>
                <a:lnTo>
                  <a:pt x="630" y="206"/>
                </a:lnTo>
                <a:lnTo>
                  <a:pt x="614" y="208"/>
                </a:lnTo>
                <a:lnTo>
                  <a:pt x="606" y="210"/>
                </a:lnTo>
                <a:lnTo>
                  <a:pt x="600" y="208"/>
                </a:lnTo>
                <a:lnTo>
                  <a:pt x="594" y="206"/>
                </a:lnTo>
                <a:lnTo>
                  <a:pt x="592" y="200"/>
                </a:lnTo>
                <a:lnTo>
                  <a:pt x="592" y="150"/>
                </a:lnTo>
                <a:lnTo>
                  <a:pt x="20" y="150"/>
                </a:lnTo>
                <a:lnTo>
                  <a:pt x="20" y="150"/>
                </a:lnTo>
                <a:lnTo>
                  <a:pt x="18" y="152"/>
                </a:lnTo>
                <a:lnTo>
                  <a:pt x="10" y="150"/>
                </a:lnTo>
                <a:lnTo>
                  <a:pt x="6" y="148"/>
                </a:lnTo>
                <a:lnTo>
                  <a:pt x="4" y="146"/>
                </a:lnTo>
                <a:lnTo>
                  <a:pt x="2" y="142"/>
                </a:lnTo>
                <a:lnTo>
                  <a:pt x="0" y="136"/>
                </a:lnTo>
                <a:lnTo>
                  <a:pt x="0" y="136"/>
                </a:lnTo>
                <a:lnTo>
                  <a:pt x="0" y="68"/>
                </a:lnTo>
                <a:lnTo>
                  <a:pt x="0" y="68"/>
                </a:lnTo>
                <a:lnTo>
                  <a:pt x="2" y="66"/>
                </a:lnTo>
                <a:lnTo>
                  <a:pt x="4" y="62"/>
                </a:lnTo>
                <a:lnTo>
                  <a:pt x="10" y="58"/>
                </a:lnTo>
                <a:lnTo>
                  <a:pt x="16" y="56"/>
                </a:lnTo>
                <a:lnTo>
                  <a:pt x="22" y="56"/>
                </a:lnTo>
                <a:lnTo>
                  <a:pt x="22" y="56"/>
                </a:lnTo>
                <a:lnTo>
                  <a:pt x="592" y="54"/>
                </a:lnTo>
                <a:lnTo>
                  <a:pt x="592" y="54"/>
                </a:lnTo>
                <a:close/>
              </a:path>
            </a:pathLst>
          </a:custGeom>
          <a:solidFill>
            <a:srgbClr val="A3CD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9" name="Freeform 8"/>
          <p:cNvSpPr>
            <a:spLocks/>
          </p:cNvSpPr>
          <p:nvPr/>
        </p:nvSpPr>
        <p:spPr bwMode="auto">
          <a:xfrm>
            <a:off x="6354360" y="3568768"/>
            <a:ext cx="1250998" cy="137338"/>
          </a:xfrm>
          <a:custGeom>
            <a:avLst/>
            <a:gdLst>
              <a:gd name="T0" fmla="*/ 248 w 840"/>
              <a:gd name="T1" fmla="*/ 54 h 210"/>
              <a:gd name="T2" fmla="*/ 248 w 840"/>
              <a:gd name="T3" fmla="*/ 14 h 210"/>
              <a:gd name="T4" fmla="*/ 248 w 840"/>
              <a:gd name="T5" fmla="*/ 14 h 210"/>
              <a:gd name="T6" fmla="*/ 250 w 840"/>
              <a:gd name="T7" fmla="*/ 12 h 210"/>
              <a:gd name="T8" fmla="*/ 248 w 840"/>
              <a:gd name="T9" fmla="*/ 8 h 210"/>
              <a:gd name="T10" fmla="*/ 248 w 840"/>
              <a:gd name="T11" fmla="*/ 6 h 210"/>
              <a:gd name="T12" fmla="*/ 244 w 840"/>
              <a:gd name="T13" fmla="*/ 2 h 210"/>
              <a:gd name="T14" fmla="*/ 238 w 840"/>
              <a:gd name="T15" fmla="*/ 0 h 210"/>
              <a:gd name="T16" fmla="*/ 228 w 840"/>
              <a:gd name="T17" fmla="*/ 0 h 210"/>
              <a:gd name="T18" fmla="*/ 216 w 840"/>
              <a:gd name="T19" fmla="*/ 2 h 210"/>
              <a:gd name="T20" fmla="*/ 8 w 840"/>
              <a:gd name="T21" fmla="*/ 94 h 210"/>
              <a:gd name="T22" fmla="*/ 8 w 840"/>
              <a:gd name="T23" fmla="*/ 94 h 210"/>
              <a:gd name="T24" fmla="*/ 6 w 840"/>
              <a:gd name="T25" fmla="*/ 96 h 210"/>
              <a:gd name="T26" fmla="*/ 0 w 840"/>
              <a:gd name="T27" fmla="*/ 100 h 210"/>
              <a:gd name="T28" fmla="*/ 0 w 840"/>
              <a:gd name="T29" fmla="*/ 104 h 210"/>
              <a:gd name="T30" fmla="*/ 0 w 840"/>
              <a:gd name="T31" fmla="*/ 106 h 210"/>
              <a:gd name="T32" fmla="*/ 4 w 840"/>
              <a:gd name="T33" fmla="*/ 110 h 210"/>
              <a:gd name="T34" fmla="*/ 10 w 840"/>
              <a:gd name="T35" fmla="*/ 114 h 210"/>
              <a:gd name="T36" fmla="*/ 204 w 840"/>
              <a:gd name="T37" fmla="*/ 204 h 210"/>
              <a:gd name="T38" fmla="*/ 204 w 840"/>
              <a:gd name="T39" fmla="*/ 204 h 210"/>
              <a:gd name="T40" fmla="*/ 210 w 840"/>
              <a:gd name="T41" fmla="*/ 206 h 210"/>
              <a:gd name="T42" fmla="*/ 226 w 840"/>
              <a:gd name="T43" fmla="*/ 208 h 210"/>
              <a:gd name="T44" fmla="*/ 236 w 840"/>
              <a:gd name="T45" fmla="*/ 210 h 210"/>
              <a:gd name="T46" fmla="*/ 242 w 840"/>
              <a:gd name="T47" fmla="*/ 208 h 210"/>
              <a:gd name="T48" fmla="*/ 248 w 840"/>
              <a:gd name="T49" fmla="*/ 206 h 210"/>
              <a:gd name="T50" fmla="*/ 248 w 840"/>
              <a:gd name="T51" fmla="*/ 200 h 210"/>
              <a:gd name="T52" fmla="*/ 248 w 840"/>
              <a:gd name="T53" fmla="*/ 150 h 210"/>
              <a:gd name="T54" fmla="*/ 822 w 840"/>
              <a:gd name="T55" fmla="*/ 150 h 210"/>
              <a:gd name="T56" fmla="*/ 822 w 840"/>
              <a:gd name="T57" fmla="*/ 150 h 210"/>
              <a:gd name="T58" fmla="*/ 824 w 840"/>
              <a:gd name="T59" fmla="*/ 150 h 210"/>
              <a:gd name="T60" fmla="*/ 832 w 840"/>
              <a:gd name="T61" fmla="*/ 150 h 210"/>
              <a:gd name="T62" fmla="*/ 834 w 840"/>
              <a:gd name="T63" fmla="*/ 148 h 210"/>
              <a:gd name="T64" fmla="*/ 838 w 840"/>
              <a:gd name="T65" fmla="*/ 146 h 210"/>
              <a:gd name="T66" fmla="*/ 840 w 840"/>
              <a:gd name="T67" fmla="*/ 142 h 210"/>
              <a:gd name="T68" fmla="*/ 840 w 840"/>
              <a:gd name="T69" fmla="*/ 136 h 210"/>
              <a:gd name="T70" fmla="*/ 840 w 840"/>
              <a:gd name="T71" fmla="*/ 136 h 210"/>
              <a:gd name="T72" fmla="*/ 840 w 840"/>
              <a:gd name="T73" fmla="*/ 68 h 210"/>
              <a:gd name="T74" fmla="*/ 840 w 840"/>
              <a:gd name="T75" fmla="*/ 68 h 210"/>
              <a:gd name="T76" fmla="*/ 840 w 840"/>
              <a:gd name="T77" fmla="*/ 66 h 210"/>
              <a:gd name="T78" fmla="*/ 838 w 840"/>
              <a:gd name="T79" fmla="*/ 62 h 210"/>
              <a:gd name="T80" fmla="*/ 832 w 840"/>
              <a:gd name="T81" fmla="*/ 58 h 210"/>
              <a:gd name="T82" fmla="*/ 826 w 840"/>
              <a:gd name="T83" fmla="*/ 56 h 210"/>
              <a:gd name="T84" fmla="*/ 818 w 840"/>
              <a:gd name="T85" fmla="*/ 56 h 210"/>
              <a:gd name="T86" fmla="*/ 818 w 840"/>
              <a:gd name="T87" fmla="*/ 56 h 210"/>
              <a:gd name="T88" fmla="*/ 248 w 840"/>
              <a:gd name="T89" fmla="*/ 54 h 210"/>
              <a:gd name="T90" fmla="*/ 248 w 840"/>
              <a:gd name="T91" fmla="*/ 54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40" h="210">
                <a:moveTo>
                  <a:pt x="248" y="54"/>
                </a:moveTo>
                <a:lnTo>
                  <a:pt x="248" y="14"/>
                </a:lnTo>
                <a:lnTo>
                  <a:pt x="248" y="14"/>
                </a:lnTo>
                <a:lnTo>
                  <a:pt x="250" y="12"/>
                </a:lnTo>
                <a:lnTo>
                  <a:pt x="248" y="8"/>
                </a:lnTo>
                <a:lnTo>
                  <a:pt x="248" y="6"/>
                </a:lnTo>
                <a:lnTo>
                  <a:pt x="244" y="2"/>
                </a:lnTo>
                <a:lnTo>
                  <a:pt x="238" y="0"/>
                </a:lnTo>
                <a:lnTo>
                  <a:pt x="228" y="0"/>
                </a:lnTo>
                <a:lnTo>
                  <a:pt x="216" y="2"/>
                </a:lnTo>
                <a:lnTo>
                  <a:pt x="8" y="94"/>
                </a:lnTo>
                <a:lnTo>
                  <a:pt x="8" y="94"/>
                </a:lnTo>
                <a:lnTo>
                  <a:pt x="6" y="96"/>
                </a:lnTo>
                <a:lnTo>
                  <a:pt x="0" y="100"/>
                </a:lnTo>
                <a:lnTo>
                  <a:pt x="0" y="104"/>
                </a:lnTo>
                <a:lnTo>
                  <a:pt x="0" y="106"/>
                </a:lnTo>
                <a:lnTo>
                  <a:pt x="4" y="110"/>
                </a:lnTo>
                <a:lnTo>
                  <a:pt x="10" y="114"/>
                </a:lnTo>
                <a:lnTo>
                  <a:pt x="204" y="204"/>
                </a:lnTo>
                <a:lnTo>
                  <a:pt x="204" y="204"/>
                </a:lnTo>
                <a:lnTo>
                  <a:pt x="210" y="206"/>
                </a:lnTo>
                <a:lnTo>
                  <a:pt x="226" y="208"/>
                </a:lnTo>
                <a:lnTo>
                  <a:pt x="236" y="210"/>
                </a:lnTo>
                <a:lnTo>
                  <a:pt x="242" y="208"/>
                </a:lnTo>
                <a:lnTo>
                  <a:pt x="248" y="206"/>
                </a:lnTo>
                <a:lnTo>
                  <a:pt x="248" y="200"/>
                </a:lnTo>
                <a:lnTo>
                  <a:pt x="248" y="150"/>
                </a:lnTo>
                <a:lnTo>
                  <a:pt x="822" y="150"/>
                </a:lnTo>
                <a:lnTo>
                  <a:pt x="822" y="150"/>
                </a:lnTo>
                <a:lnTo>
                  <a:pt x="824" y="150"/>
                </a:lnTo>
                <a:lnTo>
                  <a:pt x="832" y="150"/>
                </a:lnTo>
                <a:lnTo>
                  <a:pt x="834" y="148"/>
                </a:lnTo>
                <a:lnTo>
                  <a:pt x="838" y="146"/>
                </a:lnTo>
                <a:lnTo>
                  <a:pt x="840" y="142"/>
                </a:lnTo>
                <a:lnTo>
                  <a:pt x="840" y="136"/>
                </a:lnTo>
                <a:lnTo>
                  <a:pt x="840" y="136"/>
                </a:lnTo>
                <a:lnTo>
                  <a:pt x="840" y="68"/>
                </a:lnTo>
                <a:lnTo>
                  <a:pt x="840" y="68"/>
                </a:lnTo>
                <a:lnTo>
                  <a:pt x="840" y="66"/>
                </a:lnTo>
                <a:lnTo>
                  <a:pt x="838" y="62"/>
                </a:lnTo>
                <a:lnTo>
                  <a:pt x="832" y="58"/>
                </a:lnTo>
                <a:lnTo>
                  <a:pt x="826" y="56"/>
                </a:lnTo>
                <a:lnTo>
                  <a:pt x="818" y="56"/>
                </a:lnTo>
                <a:lnTo>
                  <a:pt x="818" y="56"/>
                </a:lnTo>
                <a:lnTo>
                  <a:pt x="248" y="54"/>
                </a:lnTo>
                <a:lnTo>
                  <a:pt x="248" y="54"/>
                </a:lnTo>
                <a:close/>
              </a:path>
            </a:pathLst>
          </a:custGeom>
          <a:solidFill>
            <a:srgbClr val="59B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latinLnBrk="1" hangingPunct="1"/>
            <a:endParaRPr lang="ko-KR" altLang="en-US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35" y="3190266"/>
            <a:ext cx="812530" cy="671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TextBox 70"/>
          <p:cNvSpPr txBox="1"/>
          <p:nvPr/>
        </p:nvSpPr>
        <p:spPr bwMode="auto">
          <a:xfrm>
            <a:off x="8062864" y="6140290"/>
            <a:ext cx="1094981" cy="2954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algn="ctr" eaLnBrk="1" latinLnBrk="1" hangingPunct="1">
              <a:lnSpc>
                <a:spcPct val="110000"/>
              </a:lnSpc>
              <a:buSzPct val="95000"/>
            </a:pPr>
            <a:r>
              <a:rPr lang="en-US" altLang="ko-KR" sz="1200" b="1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charset="0"/>
              </a:rPr>
              <a:t>Inspector</a:t>
            </a:r>
            <a:endParaRPr lang="ko-KR" altLang="en-US" sz="1200" b="1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890" y="4153233"/>
            <a:ext cx="764659" cy="68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서비스 시나리오</a:t>
            </a:r>
            <a:endParaRPr lang="ko-KR" altLang="en-US" dirty="0"/>
          </a:p>
        </p:txBody>
      </p:sp>
      <p:sp>
        <p:nvSpPr>
          <p:cNvPr id="76" name="AutoShape 81"/>
          <p:cNvSpPr>
            <a:spLocks noChangeArrowheads="1"/>
          </p:cNvSpPr>
          <p:nvPr/>
        </p:nvSpPr>
        <p:spPr bwMode="auto">
          <a:xfrm>
            <a:off x="3995936" y="774602"/>
            <a:ext cx="1767450" cy="782190"/>
          </a:xfrm>
          <a:prstGeom prst="roundRect">
            <a:avLst>
              <a:gd name="adj" fmla="val 3333"/>
            </a:avLst>
          </a:prstGeom>
          <a:solidFill>
            <a:sysClr val="window" lastClr="FFFFFF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1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81" name="Picture 16" descr="KISA 인터넷침해대응센터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14" y="1253666"/>
            <a:ext cx="1156965" cy="13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3"/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928" y="840757"/>
            <a:ext cx="662719" cy="170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3248" y="823788"/>
            <a:ext cx="683568" cy="30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45750" y="1079215"/>
            <a:ext cx="466164" cy="466164"/>
          </a:xfrm>
          <a:prstGeom prst="rect">
            <a:avLst/>
          </a:prstGeom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77838" y="1076631"/>
            <a:ext cx="466164" cy="46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3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 내용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실시간 </a:t>
            </a:r>
            <a:r>
              <a:rPr lang="ko-KR" altLang="en-US" dirty="0" err="1" smtClean="0"/>
              <a:t>스마트폰</a:t>
            </a:r>
            <a:r>
              <a:rPr lang="ko-KR" altLang="en-US" dirty="0" smtClean="0"/>
              <a:t> 금융사기 대응 플랫폼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4106" y="692696"/>
            <a:ext cx="8134350" cy="1407198"/>
          </a:xfrm>
          <a:prstGeom prst="rect">
            <a:avLst/>
          </a:prstGeom>
          <a:gradFill flip="none" rotWithShape="1">
            <a:gsLst>
              <a:gs pos="0">
                <a:srgbClr val="C5F0FF"/>
              </a:gs>
              <a:gs pos="37000">
                <a:srgbClr val="E7F9FF"/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25400">
            <a:gradFill flip="none" rotWithShape="1">
              <a:gsLst>
                <a:gs pos="0">
                  <a:schemeClr val="bg1"/>
                </a:gs>
                <a:gs pos="5000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AutoShape 33"/>
          <p:cNvSpPr>
            <a:spLocks noChangeArrowheads="1"/>
          </p:cNvSpPr>
          <p:nvPr/>
        </p:nvSpPr>
        <p:spPr bwMode="auto">
          <a:xfrm>
            <a:off x="284271" y="620688"/>
            <a:ext cx="8084185" cy="1179317"/>
          </a:xfrm>
          <a:prstGeom prst="roundRect">
            <a:avLst>
              <a:gd name="adj" fmla="val 4287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lIns="90000" tIns="108000" bIns="108000" anchor="t"/>
          <a:lstStyle/>
          <a:p>
            <a:pPr marL="182563" indent="-1825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3"/>
              </a:buBlip>
            </a:pPr>
            <a:r>
              <a:rPr kumimoji="0" lang="ko-KR" altLang="en-US" sz="15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인메모리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ko-KR" altLang="en-US" sz="15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클라우드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기반 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모바일 </a:t>
            </a:r>
            <a:r>
              <a:rPr kumimoji="0" lang="ko-KR" altLang="en-US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금융 사기 </a:t>
            </a:r>
            <a:r>
              <a:rPr kumimoji="0" lang="ko-KR" altLang="en-US" sz="1500" b="1" kern="0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시도 정보의 </a:t>
            </a:r>
            <a:r>
              <a:rPr kumimoji="0" lang="ko-KR" altLang="en-US" sz="1500" b="1" kern="0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수집 </a:t>
            </a:r>
            <a:r>
              <a:rPr kumimoji="0" lang="ko-KR" altLang="en-US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및 분석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을 위한 기반 플랫폼 개발</a:t>
            </a:r>
            <a:endParaRPr kumimoji="0" lang="en-US" altLang="ko-KR" sz="1500" b="1" kern="0" spc="-15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3"/>
              </a:buBlip>
            </a:pPr>
            <a:r>
              <a:rPr kumimoji="0" lang="ko-KR" altLang="en-US" sz="15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인메모리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데이터 처리에 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기반한 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문자</a:t>
            </a:r>
            <a:r>
              <a:rPr kumimoji="0" lang="en-US" altLang="ko-KR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전화번호</a:t>
            </a:r>
            <a:r>
              <a:rPr kumimoji="0" lang="en-US" altLang="ko-KR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URL, </a:t>
            </a:r>
            <a:r>
              <a:rPr kumimoji="0" lang="ko-KR" altLang="en-US" sz="1500" b="1" kern="0" spc="-150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앱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 조회  및  신고의 </a:t>
            </a:r>
            <a:r>
              <a:rPr kumimoji="0" lang="ko-KR" altLang="en-US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실시간 처리 기술</a:t>
            </a:r>
            <a:r>
              <a:rPr kumimoji="0" lang="ko-KR" altLang="en-US" sz="15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 </a:t>
            </a:r>
            <a:r>
              <a:rPr kumimoji="0" lang="ko-KR" altLang="en-US" sz="15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개발</a:t>
            </a:r>
            <a:endParaRPr kumimoji="0" lang="en-US" altLang="ko-KR" sz="1500" b="1" kern="0" spc="-150" dirty="0" smtClean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r>
              <a:rPr kumimoji="0" lang="en-US" altLang="ko-KR" sz="1400" b="1" kern="0" spc="-1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en-US" altLang="ko-KR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    -   </a:t>
            </a:r>
            <a:r>
              <a:rPr kumimoji="0" lang="ko-KR" altLang="en-US" sz="1400" b="1" kern="0" spc="-15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안드로이드</a:t>
            </a:r>
            <a:r>
              <a:rPr kumimoji="0" lang="ko-KR" altLang="en-US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ko-KR" altLang="en-US" sz="1400" b="1" kern="0" spc="-150" dirty="0" err="1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멀웨어</a:t>
            </a:r>
            <a:r>
              <a:rPr kumimoji="0" lang="ko-KR" altLang="en-US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고속 검사 기법 관련 </a:t>
            </a:r>
            <a:r>
              <a:rPr kumimoji="0" lang="en-US" altLang="ko-KR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ICTC ‘2014 </a:t>
            </a:r>
            <a:r>
              <a:rPr kumimoji="0" lang="ko-KR" altLang="en-US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우수 논문상 수상</a:t>
            </a:r>
            <a:r>
              <a:rPr kumimoji="0" lang="en-US" altLang="ko-KR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국내</a:t>
            </a:r>
            <a:r>
              <a:rPr kumimoji="0" lang="en-US" altLang="ko-KR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/</a:t>
            </a:r>
            <a:r>
              <a:rPr kumimoji="0" lang="ko-KR" altLang="en-US" sz="1400" b="1" kern="0" spc="-150" dirty="0" smtClean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국제 특허  확보</a:t>
            </a:r>
            <a:endParaRPr kumimoji="0" lang="en-US" altLang="ko-KR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marL="182563" indent="-1825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3"/>
              </a:buBlip>
            </a:pP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오픈 프로젝트 기반의 </a:t>
            </a:r>
            <a:r>
              <a:rPr kumimoji="0" lang="ko-KR" altLang="en-US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저비용</a:t>
            </a:r>
            <a:r>
              <a:rPr kumimoji="0" lang="en-US" altLang="ko-KR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spc="-15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안정적</a:t>
            </a:r>
            <a:r>
              <a:rPr kumimoji="0" lang="ko-KR" altLang="en-US" sz="1500" b="1" kern="0" spc="-15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인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악성 </a:t>
            </a:r>
            <a:r>
              <a:rPr kumimoji="0" lang="ko-KR" altLang="en-US" sz="15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앱</a:t>
            </a:r>
            <a:r>
              <a:rPr kumimoji="0" lang="en-US" altLang="ko-KR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/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메시지 처리 및 </a:t>
            </a:r>
            <a:r>
              <a:rPr kumimoji="0" lang="en-US" altLang="ko-KR" sz="1500" b="1" kern="0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Scale-out </a:t>
            </a:r>
            <a:r>
              <a:rPr kumimoji="0" lang="ko-KR" altLang="en-US" sz="1500" b="1" kern="0" spc="-15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기반 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시스템 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확장 기술 </a:t>
            </a:r>
            <a:r>
              <a:rPr kumimoji="0" lang="ko-KR" altLang="en-US" sz="15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개발</a:t>
            </a:r>
            <a:endParaRPr kumimoji="0" lang="en-US" altLang="ko-KR" sz="1500" b="1" kern="0" spc="-15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</p:txBody>
      </p:sp>
      <p:sp>
        <p:nvSpPr>
          <p:cNvPr id="11" name="평행 사변형 10"/>
          <p:cNvSpPr/>
          <p:nvPr/>
        </p:nvSpPr>
        <p:spPr bwMode="auto">
          <a:xfrm>
            <a:off x="2699792" y="2060848"/>
            <a:ext cx="5516962" cy="260817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*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 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200" b="1" dirty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초당 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1000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메시지 처리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서버응답속도 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50ms,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클라이언트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응답속도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3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 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이내</a:t>
            </a:r>
            <a:r>
              <a:rPr lang="en-US" altLang="ko-KR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개발 중</a:t>
            </a:r>
            <a:r>
              <a:rPr lang="en-US" altLang="ko-KR" sz="1200" b="1" dirty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2330" y="3190027"/>
            <a:ext cx="1472299" cy="2074434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accent5"/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763688" y="2348880"/>
            <a:ext cx="0" cy="45091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AutoShape 37"/>
          <p:cNvSpPr>
            <a:spLocks noChangeArrowheads="1"/>
          </p:cNvSpPr>
          <p:nvPr/>
        </p:nvSpPr>
        <p:spPr bwMode="auto">
          <a:xfrm>
            <a:off x="179511" y="3176229"/>
            <a:ext cx="1475117" cy="495346"/>
          </a:xfrm>
          <a:prstGeom prst="roundRect">
            <a:avLst>
              <a:gd name="adj" fmla="val 4981"/>
            </a:avLst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스마트폰</a:t>
            </a:r>
            <a:r>
              <a:rPr lang="ko-KR" altLang="en-US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금융사기 대응 </a:t>
            </a:r>
            <a:r>
              <a:rPr lang="ko-KR" altLang="en-US" sz="1300" b="1" dirty="0" err="1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7" name="Picture 20" descr="스미싱시안인트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22" y="3800156"/>
            <a:ext cx="603401" cy="1071837"/>
          </a:xfrm>
          <a:prstGeom prst="rect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01228" y="4889659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 smtClean="0">
                <a:latin typeface="+mj-ea"/>
                <a:ea typeface="+mj-ea"/>
              </a:rPr>
              <a:t>사용자</a:t>
            </a:r>
            <a:endParaRPr lang="ko-KR" altLang="en-US" sz="1000" b="1" dirty="0">
              <a:latin typeface="+mj-ea"/>
              <a:ea typeface="+mj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89423" y="5502779"/>
            <a:ext cx="511805" cy="33774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전화</a:t>
            </a:r>
          </a:p>
        </p:txBody>
      </p:sp>
      <p:sp>
        <p:nvSpPr>
          <p:cNvPr id="29" name="타원 28"/>
          <p:cNvSpPr/>
          <p:nvPr/>
        </p:nvSpPr>
        <p:spPr>
          <a:xfrm>
            <a:off x="638523" y="5502779"/>
            <a:ext cx="511805" cy="33774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문자</a:t>
            </a:r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1187623" y="5502779"/>
            <a:ext cx="511805" cy="337746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300" b="1" dirty="0" smtClean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</a:t>
            </a:r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설명선 2(테두리 없음) 31"/>
          <p:cNvSpPr/>
          <p:nvPr/>
        </p:nvSpPr>
        <p:spPr>
          <a:xfrm>
            <a:off x="1043608" y="6068794"/>
            <a:ext cx="576064" cy="360040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88169"/>
              <a:gd name="adj6" fmla="val 361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Email, SNS, …</a:t>
            </a:r>
            <a:endParaRPr lang="ko-KR" altLang="en-US" sz="800" dirty="0"/>
          </a:p>
        </p:txBody>
      </p:sp>
      <p:cxnSp>
        <p:nvCxnSpPr>
          <p:cNvPr id="34" name="직선 화살표 연결선 33"/>
          <p:cNvCxnSpPr>
            <a:stCxn id="28" idx="0"/>
            <a:endCxn id="13" idx="2"/>
          </p:cNvCxnSpPr>
          <p:nvPr/>
        </p:nvCxnSpPr>
        <p:spPr>
          <a:xfrm flipV="1">
            <a:off x="345326" y="5264461"/>
            <a:ext cx="573154" cy="23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30" idx="0"/>
            <a:endCxn id="13" idx="2"/>
          </p:cNvCxnSpPr>
          <p:nvPr/>
        </p:nvCxnSpPr>
        <p:spPr>
          <a:xfrm flipH="1" flipV="1">
            <a:off x="918480" y="5264461"/>
            <a:ext cx="525046" cy="23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>
            <a:stCxn id="29" idx="0"/>
            <a:endCxn id="13" idx="2"/>
          </p:cNvCxnSpPr>
          <p:nvPr/>
        </p:nvCxnSpPr>
        <p:spPr>
          <a:xfrm flipV="1">
            <a:off x="894426" y="5264461"/>
            <a:ext cx="24054" cy="238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1904371" y="2480340"/>
            <a:ext cx="3203308" cy="4170025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accent5"/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45" name="AutoShape 37"/>
          <p:cNvSpPr>
            <a:spLocks noChangeArrowheads="1"/>
          </p:cNvSpPr>
          <p:nvPr/>
        </p:nvSpPr>
        <p:spPr bwMode="auto">
          <a:xfrm>
            <a:off x="1935873" y="2497009"/>
            <a:ext cx="3171806" cy="360040"/>
          </a:xfrm>
          <a:prstGeom prst="roundRect">
            <a:avLst>
              <a:gd name="adj" fmla="val 4981"/>
            </a:avLst>
          </a:prstGeom>
          <a:solidFill>
            <a:srgbClr val="4F81BD"/>
          </a:soli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실시간</a:t>
            </a:r>
            <a:r>
              <a:rPr kumimoji="0" lang="en-US" altLang="ko-KR" sz="1400" b="1" kern="0" spc="-1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400" b="1" kern="0" spc="-1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금융사기 대응 시스템</a:t>
            </a:r>
          </a:p>
        </p:txBody>
      </p:sp>
      <p:sp>
        <p:nvSpPr>
          <p:cNvPr id="47" name="Rectangle 221"/>
          <p:cNvSpPr>
            <a:spLocks noChangeArrowheads="1"/>
          </p:cNvSpPr>
          <p:nvPr/>
        </p:nvSpPr>
        <p:spPr bwMode="auto">
          <a:xfrm>
            <a:off x="2091335" y="2994550"/>
            <a:ext cx="2872327" cy="1111056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8" name="평행 사변형 47"/>
          <p:cNvSpPr/>
          <p:nvPr/>
        </p:nvSpPr>
        <p:spPr bwMode="auto">
          <a:xfrm>
            <a:off x="2739101" y="3061088"/>
            <a:ext cx="1432474" cy="317557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 조회 정보 </a:t>
            </a:r>
            <a:r>
              <a:rPr lang="en-US" altLang="ko-KR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DB (</a:t>
            </a:r>
            <a:r>
              <a:rPr lang="en-US" altLang="ko-KR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In-Memory)</a:t>
            </a:r>
            <a:endParaRPr lang="ko-KR" altLang="en-US" sz="14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1" name="Rectangle 221"/>
          <p:cNvSpPr>
            <a:spLocks noChangeArrowheads="1"/>
          </p:cNvSpPr>
          <p:nvPr/>
        </p:nvSpPr>
        <p:spPr bwMode="auto">
          <a:xfrm>
            <a:off x="2085611" y="4224788"/>
            <a:ext cx="2878051" cy="181985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9" name="모서리가 둥근 직사각형 37"/>
          <p:cNvSpPr/>
          <p:nvPr/>
        </p:nvSpPr>
        <p:spPr>
          <a:xfrm rot="10800000" flipV="1">
            <a:off x="2210002" y="4260367"/>
            <a:ext cx="2592045" cy="28795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실시간 적재 및 검색  엔진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1" name="모서리가 둥근 직사각형 37"/>
          <p:cNvSpPr/>
          <p:nvPr/>
        </p:nvSpPr>
        <p:spPr>
          <a:xfrm rot="10800000" flipV="1">
            <a:off x="2354016" y="4628634"/>
            <a:ext cx="2249606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인증</a:t>
            </a:r>
            <a:r>
              <a:rPr kumimoji="0" lang="en-US" altLang="ko-KR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인가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738" y="4247769"/>
            <a:ext cx="548234" cy="45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" name="모서리가 둥근 직사각형 37"/>
          <p:cNvSpPr/>
          <p:nvPr/>
        </p:nvSpPr>
        <p:spPr>
          <a:xfrm rot="10800000" flipV="1">
            <a:off x="2354015" y="5109830"/>
            <a:ext cx="1042944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수집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4" name="모서리가 둥근 직사각형 37"/>
          <p:cNvSpPr/>
          <p:nvPr/>
        </p:nvSpPr>
        <p:spPr>
          <a:xfrm rot="10800000" flipV="1">
            <a:off x="2235942" y="3378646"/>
            <a:ext cx="1215551" cy="600702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금융사기시도</a:t>
            </a:r>
            <a:endParaRPr kumimoji="0" lang="en-US" altLang="ko-KR" sz="1200" b="1" kern="0" spc="-15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신고 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kumimoji="0" lang="ko-KR" altLang="en-US" sz="12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5" name="모서리가 둥근 직사각형 37"/>
          <p:cNvSpPr/>
          <p:nvPr/>
        </p:nvSpPr>
        <p:spPr>
          <a:xfrm rot="10800000" flipV="1">
            <a:off x="3632561" y="3378645"/>
            <a:ext cx="1104174" cy="600703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블랙 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화이트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리스트 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  <a:endParaRPr kumimoji="0" lang="ko-KR" altLang="en-US" sz="12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0" name="모서리가 둥근 직사각형 37"/>
          <p:cNvSpPr/>
          <p:nvPr/>
        </p:nvSpPr>
        <p:spPr>
          <a:xfrm rot="10800000" flipV="1">
            <a:off x="3603845" y="5100895"/>
            <a:ext cx="999777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인덱스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1" name="모서리가 둥근 직사각형 37"/>
          <p:cNvSpPr/>
          <p:nvPr/>
        </p:nvSpPr>
        <p:spPr>
          <a:xfrm rot="10800000" flipV="1">
            <a:off x="2353683" y="5586907"/>
            <a:ext cx="2256776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검색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257124" y="2499335"/>
            <a:ext cx="3203308" cy="4170025"/>
          </a:xfrm>
          <a:prstGeom prst="rect">
            <a:avLst/>
          </a:prstGeom>
          <a:solidFill>
            <a:schemeClr val="bg1"/>
          </a:solidFill>
          <a:ln w="15875">
            <a:gradFill>
              <a:gsLst>
                <a:gs pos="0">
                  <a:schemeClr val="accent5"/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endParaRPr lang="en-US" altLang="ko-KR" sz="1400" dirty="0" smtClean="0">
              <a:solidFill>
                <a:schemeClr val="tx1"/>
              </a:solidFill>
            </a:endParaRPr>
          </a:p>
          <a:p>
            <a:pPr lvl="1"/>
            <a:endParaRPr lang="en-US" altLang="ko-KR" sz="1400" dirty="0">
              <a:solidFill>
                <a:schemeClr val="tx1"/>
              </a:solidFill>
            </a:endParaRPr>
          </a:p>
        </p:txBody>
      </p:sp>
      <p:sp>
        <p:nvSpPr>
          <p:cNvPr id="73" name="AutoShape 37"/>
          <p:cNvSpPr>
            <a:spLocks noChangeArrowheads="1"/>
          </p:cNvSpPr>
          <p:nvPr/>
        </p:nvSpPr>
        <p:spPr bwMode="auto">
          <a:xfrm>
            <a:off x="5288626" y="2516004"/>
            <a:ext cx="3171806" cy="360040"/>
          </a:xfrm>
          <a:prstGeom prst="roundRect">
            <a:avLst>
              <a:gd name="adj" fmla="val 4981"/>
            </a:avLst>
          </a:prstGeom>
          <a:solidFill>
            <a:srgbClr val="4F81BD"/>
          </a:soli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악성 </a:t>
            </a:r>
            <a:r>
              <a:rPr kumimoji="0" lang="ko-KR" altLang="en-US" sz="1400" b="1" kern="0" spc="-150" dirty="0" err="1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0" lang="ko-KR" altLang="en-US" sz="14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수집 및 분석 </a:t>
            </a:r>
            <a:r>
              <a:rPr kumimoji="0" lang="ko-KR" altLang="en-US" sz="1400" b="1" kern="0" spc="-150" dirty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</a:t>
            </a:r>
          </a:p>
        </p:txBody>
      </p:sp>
      <p:sp>
        <p:nvSpPr>
          <p:cNvPr id="74" name="Rectangle 221"/>
          <p:cNvSpPr>
            <a:spLocks noChangeArrowheads="1"/>
          </p:cNvSpPr>
          <p:nvPr/>
        </p:nvSpPr>
        <p:spPr bwMode="auto">
          <a:xfrm>
            <a:off x="5444088" y="3013544"/>
            <a:ext cx="2872327" cy="1913253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5" name="평행 사변형 74"/>
          <p:cNvSpPr/>
          <p:nvPr/>
        </p:nvSpPr>
        <p:spPr bwMode="auto">
          <a:xfrm>
            <a:off x="6091854" y="3080083"/>
            <a:ext cx="1432474" cy="317557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악성 </a:t>
            </a:r>
            <a:r>
              <a:rPr lang="en-US" altLang="ko-KR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URL </a:t>
            </a:r>
            <a:r>
              <a:rPr lang="ko-KR" altLang="en-US" sz="1400" b="1" dirty="0" err="1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</a:t>
            </a:r>
            <a:r>
              <a:rPr lang="ko-KR" altLang="en-US" sz="1400" b="1" dirty="0" err="1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lang="ko-KR" altLang="en-US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엔진</a:t>
            </a:r>
            <a:endParaRPr lang="ko-KR" altLang="en-US" sz="14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Rectangle 221"/>
          <p:cNvSpPr>
            <a:spLocks noChangeArrowheads="1"/>
          </p:cNvSpPr>
          <p:nvPr/>
        </p:nvSpPr>
        <p:spPr bwMode="auto">
          <a:xfrm>
            <a:off x="5438364" y="4985319"/>
            <a:ext cx="2878051" cy="160652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7" name="모서리가 둥근 직사각형 37"/>
          <p:cNvSpPr/>
          <p:nvPr/>
        </p:nvSpPr>
        <p:spPr>
          <a:xfrm rot="10800000" flipV="1">
            <a:off x="5580353" y="5069022"/>
            <a:ext cx="2592045" cy="1431819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t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모바일</a:t>
            </a: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금융사기시도정보 </a:t>
            </a:r>
            <a:r>
              <a:rPr kumimoji="0" lang="ko-KR" altLang="en-US" sz="14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아카이브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0" name="Picture 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2683" y="2777620"/>
            <a:ext cx="548234" cy="45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" name="모서리가 둥근 직사각형 37"/>
          <p:cNvSpPr/>
          <p:nvPr/>
        </p:nvSpPr>
        <p:spPr>
          <a:xfrm rot="10800000" flipV="1">
            <a:off x="5841263" y="4400209"/>
            <a:ext cx="2179507" cy="442515"/>
          </a:xfrm>
          <a:prstGeom prst="flowChartMagneticDisk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악성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및 정상 </a:t>
            </a:r>
            <a:r>
              <a:rPr kumimoji="0" lang="ko-KR" altLang="en-US" sz="12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2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시그너쳐</a:t>
            </a:r>
            <a:r>
              <a:rPr kumimoji="0" lang="ko-KR" altLang="en-US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en-US" altLang="ko-KR" sz="12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DB</a:t>
            </a: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104" y="5731525"/>
            <a:ext cx="826674" cy="5762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4985" y="5394408"/>
            <a:ext cx="1764418" cy="1098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7" name="직선 화살표 연결선 56"/>
          <p:cNvCxnSpPr/>
          <p:nvPr/>
        </p:nvCxnSpPr>
        <p:spPr>
          <a:xfrm>
            <a:off x="4963661" y="5586907"/>
            <a:ext cx="4604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37"/>
          <p:cNvSpPr/>
          <p:nvPr/>
        </p:nvSpPr>
        <p:spPr>
          <a:xfrm rot="10800000" flipV="1">
            <a:off x="5832105" y="3388735"/>
            <a:ext cx="2194952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URL Crawler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1" name="모서리가 둥근 직사각형 37"/>
          <p:cNvSpPr/>
          <p:nvPr/>
        </p:nvSpPr>
        <p:spPr>
          <a:xfrm rot="10800000" flipV="1">
            <a:off x="5825820" y="3906581"/>
            <a:ext cx="2194952" cy="3620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악성</a:t>
            </a:r>
            <a:r>
              <a:rPr kumimoji="0" lang="en-US" altLang="ko-KR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kumimoji="0" lang="ko-KR" altLang="en-US" sz="1400" b="1" kern="0" spc="-15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r>
              <a:rPr kumimoji="0" lang="ko-KR" altLang="en-US" sz="1400" b="1" kern="0" spc="-15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유사도 분석</a:t>
            </a:r>
            <a:endParaRPr kumimoji="0" lang="ko-KR" altLang="en-US" sz="1400" b="1" kern="0" spc="-1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2" name="모서리가 둥근 직사각형 37"/>
          <p:cNvSpPr/>
          <p:nvPr/>
        </p:nvSpPr>
        <p:spPr>
          <a:xfrm rot="10800000" flipV="1">
            <a:off x="2085610" y="6138828"/>
            <a:ext cx="2878051" cy="40635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20000"/>
                  <a:lumOff val="80000"/>
                </a:schemeClr>
              </a:gs>
              <a:gs pos="50000">
                <a:srgbClr val="E5FDFF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9525">
            <a:gradFill>
              <a:gsLst>
                <a:gs pos="0">
                  <a:srgbClr val="0070C0"/>
                </a:gs>
                <a:gs pos="50000">
                  <a:srgbClr val="00B0F0"/>
                </a:gs>
                <a:gs pos="100000">
                  <a:srgbClr val="0070C0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탐지 결과 </a:t>
            </a:r>
            <a:r>
              <a:rPr lang="en-US" altLang="ko-KR" sz="13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 </a:t>
            </a:r>
            <a:r>
              <a:rPr lang="ko-KR" altLang="en-US" sz="1300" b="1" dirty="0">
                <a:solidFill>
                  <a:srgbClr val="00206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위험 통보</a:t>
            </a:r>
            <a:endParaRPr lang="ko-KR" altLang="en-US" sz="1300" b="1" dirty="0">
              <a:solidFill>
                <a:srgbClr val="00206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93" name="직선 연결선 92"/>
          <p:cNvCxnSpPr/>
          <p:nvPr/>
        </p:nvCxnSpPr>
        <p:spPr>
          <a:xfrm>
            <a:off x="8593044" y="2348880"/>
            <a:ext cx="0" cy="450912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그림 9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8152" y="3753989"/>
            <a:ext cx="555528" cy="555528"/>
          </a:xfrm>
          <a:prstGeom prst="rect">
            <a:avLst/>
          </a:prstGeom>
        </p:spPr>
      </p:pic>
      <p:pic>
        <p:nvPicPr>
          <p:cNvPr id="95" name="Picture 8" descr="http://img.viralpatel.net/web-crawler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3403390"/>
            <a:ext cx="595775" cy="62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" name="평행 사변형 95"/>
          <p:cNvSpPr/>
          <p:nvPr/>
        </p:nvSpPr>
        <p:spPr bwMode="auto">
          <a:xfrm flipH="1">
            <a:off x="8696972" y="4420409"/>
            <a:ext cx="297888" cy="208225"/>
          </a:xfrm>
          <a:prstGeom prst="parallelogram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악성 </a:t>
            </a:r>
            <a:r>
              <a:rPr lang="ko-KR" altLang="en-US" sz="1200" b="1" dirty="0" err="1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앱</a:t>
            </a:r>
            <a:endParaRPr lang="en-US" altLang="ko-KR" sz="1200" b="1" dirty="0" smtClean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200" b="1" dirty="0" smtClean="0">
                <a:solidFill>
                  <a:srgbClr val="1C356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사이트</a:t>
            </a:r>
            <a:endParaRPr lang="ko-KR" altLang="en-US" sz="1200" b="1" dirty="0">
              <a:solidFill>
                <a:srgbClr val="1C356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0" name="직선 화살표 연결선 99"/>
          <p:cNvCxnSpPr/>
          <p:nvPr/>
        </p:nvCxnSpPr>
        <p:spPr>
          <a:xfrm>
            <a:off x="8316415" y="4087587"/>
            <a:ext cx="276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98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AutoShape 81"/>
          <p:cNvSpPr>
            <a:spLocks noChangeArrowheads="1"/>
          </p:cNvSpPr>
          <p:nvPr/>
        </p:nvSpPr>
        <p:spPr bwMode="auto">
          <a:xfrm>
            <a:off x="284443" y="2952025"/>
            <a:ext cx="1517939" cy="3573319"/>
          </a:xfrm>
          <a:prstGeom prst="roundRect">
            <a:avLst>
              <a:gd name="adj" fmla="val 3333"/>
            </a:avLst>
          </a:prstGeom>
          <a:solidFill>
            <a:srgbClr val="FEF9E6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9" name="AutoShape 81"/>
          <p:cNvSpPr>
            <a:spLocks noChangeArrowheads="1"/>
          </p:cNvSpPr>
          <p:nvPr/>
        </p:nvSpPr>
        <p:spPr bwMode="auto">
          <a:xfrm>
            <a:off x="502144" y="4148737"/>
            <a:ext cx="1102912" cy="686255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AutoShape 81"/>
          <p:cNvSpPr>
            <a:spLocks noChangeArrowheads="1"/>
          </p:cNvSpPr>
          <p:nvPr/>
        </p:nvSpPr>
        <p:spPr bwMode="auto">
          <a:xfrm>
            <a:off x="3205260" y="3060511"/>
            <a:ext cx="3854675" cy="3548283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15875">
            <a:gradFill>
              <a:gsLst>
                <a:gs pos="0">
                  <a:schemeClr val="accent5"/>
                </a:gs>
                <a:gs pos="50000">
                  <a:schemeClr val="accent5">
                    <a:lumMod val="40000"/>
                    <a:lumOff val="60000"/>
                  </a:schemeClr>
                </a:gs>
                <a:gs pos="100000">
                  <a:schemeClr val="accent5"/>
                </a:gs>
              </a:gsLst>
              <a:lin ang="5400000" scaled="0"/>
            </a:gra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lt1"/>
                </a:solidFill>
                <a:latin typeface="+mn-lt"/>
                <a:ea typeface="+mn-ea"/>
              </a:rPr>
              <a:t>외부 서비스 연계 기술</a:t>
            </a:r>
            <a:endParaRPr lang="ko-KR" altLang="en-US" dirty="0">
              <a:solidFill>
                <a:schemeClr val="lt1"/>
              </a:solidFill>
              <a:latin typeface="+mn-lt"/>
              <a:ea typeface="+mn-ea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연구 내용</a:t>
            </a:r>
            <a:r>
              <a:rPr lang="en-US" altLang="ko-KR" dirty="0" smtClean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ko-KR" altLang="en-US" dirty="0" smtClean="0"/>
              <a:t>정보 공유를 위한 </a:t>
            </a:r>
            <a:r>
              <a:rPr lang="en-US" altLang="ko-KR" dirty="0" smtClean="0"/>
              <a:t>DB, API </a:t>
            </a:r>
            <a:r>
              <a:rPr lang="ko-KR" altLang="en-US" dirty="0" smtClean="0"/>
              <a:t>기반 연계 기술</a:t>
            </a:r>
            <a:endParaRPr lang="ko-KR" altLang="en-US" dirty="0"/>
          </a:p>
        </p:txBody>
      </p:sp>
      <p:sp>
        <p:nvSpPr>
          <p:cNvPr id="49" name="AutoShape 81"/>
          <p:cNvSpPr>
            <a:spLocks noChangeArrowheads="1"/>
          </p:cNvSpPr>
          <p:nvPr/>
        </p:nvSpPr>
        <p:spPr bwMode="auto">
          <a:xfrm>
            <a:off x="512169" y="5013176"/>
            <a:ext cx="1102912" cy="686255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1" name="AutoShape 81"/>
          <p:cNvSpPr>
            <a:spLocks noChangeArrowheads="1"/>
          </p:cNvSpPr>
          <p:nvPr/>
        </p:nvSpPr>
        <p:spPr bwMode="auto">
          <a:xfrm>
            <a:off x="507607" y="3068960"/>
            <a:ext cx="1121072" cy="950274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353050" y="882271"/>
            <a:ext cx="8473326" cy="1792884"/>
          </a:xfrm>
          <a:prstGeom prst="rect">
            <a:avLst/>
          </a:prstGeom>
          <a:gradFill flip="none" rotWithShape="1">
            <a:gsLst>
              <a:gs pos="0">
                <a:srgbClr val="C5F0FF"/>
              </a:gs>
              <a:gs pos="37000">
                <a:srgbClr val="E7F9FF"/>
              </a:gs>
              <a:gs pos="50000">
                <a:srgbClr val="FFFFF3"/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  <a:ln w="25400">
            <a:gradFill flip="none" rotWithShape="1">
              <a:gsLst>
                <a:gs pos="0">
                  <a:schemeClr val="bg1"/>
                </a:gs>
                <a:gs pos="50000">
                  <a:srgbClr val="00B0F0"/>
                </a:gs>
                <a:gs pos="100000">
                  <a:srgbClr val="002060"/>
                </a:gs>
              </a:gsLst>
              <a:lin ang="5400000" scaled="1"/>
              <a:tileRect/>
            </a:gradFill>
          </a:ln>
          <a:effectLst>
            <a:innerShdw blurRad="38100" dist="254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AutoShape 33"/>
          <p:cNvSpPr>
            <a:spLocks noChangeArrowheads="1"/>
          </p:cNvSpPr>
          <p:nvPr/>
        </p:nvSpPr>
        <p:spPr bwMode="auto">
          <a:xfrm>
            <a:off x="422286" y="792560"/>
            <a:ext cx="8404089" cy="2167832"/>
          </a:xfrm>
          <a:prstGeom prst="roundRect">
            <a:avLst>
              <a:gd name="adj" fmla="val 4287"/>
            </a:avLst>
          </a:prstGeom>
          <a:noFill/>
          <a:ln w="15875" algn="ctr">
            <a:noFill/>
            <a:round/>
            <a:headEnd/>
            <a:tailEnd/>
          </a:ln>
        </p:spPr>
        <p:txBody>
          <a:bodyPr lIns="90000" tIns="108000" bIns="108000" anchor="t"/>
          <a:lstStyle/>
          <a:p>
            <a:pPr marL="182563" indent="-18256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2"/>
              </a:buBlip>
            </a:pP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모바일 금융 사기 시도의 실시간 공유를 위한 </a:t>
            </a:r>
            <a:r>
              <a:rPr kumimoji="0" lang="en-US" altLang="ko-KR" sz="15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Open API </a:t>
            </a:r>
            <a:r>
              <a:rPr kumimoji="0" lang="ko-KR" altLang="en-US" sz="1500" b="1" kern="0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기술</a:t>
            </a:r>
            <a:endParaRPr kumimoji="0" lang="en-US" altLang="ko-KR" sz="1500" b="1" kern="0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  -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다수의 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end-user 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SW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와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연동할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수 있는</a:t>
            </a: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실시간 </a:t>
            </a:r>
            <a:r>
              <a:rPr kumimoji="0" lang="en-US" altLang="ko-KR" sz="1500" b="1" kern="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RESTful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인터페이스</a:t>
            </a:r>
            <a:endParaRPr kumimoji="0" lang="en-US" altLang="ko-KR" sz="1500" b="1" kern="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</a:pP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  - Open </a:t>
            </a: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API </a:t>
            </a:r>
            <a:r>
              <a:rPr kumimoji="0" lang="ko-KR" altLang="en-US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이용과 관련한 인증 체계와 암호화된 메시지 전달 체계 개발 </a:t>
            </a:r>
            <a:endParaRPr kumimoji="0" lang="en-US" altLang="ko-KR" sz="1500" b="1" kern="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marL="182563" indent="-18256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2"/>
              </a:buBlip>
            </a:pP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유행에 따른 </a:t>
            </a:r>
            <a:r>
              <a:rPr kumimoji="0" lang="ko-KR" altLang="en-US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능동적인 단말용 </a:t>
            </a:r>
            <a:r>
              <a:rPr kumimoji="0" lang="ko-KR" altLang="en-US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블랙</a:t>
            </a:r>
            <a:r>
              <a:rPr kumimoji="0" lang="en-US" altLang="ko-KR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/</a:t>
            </a:r>
            <a:r>
              <a:rPr kumimoji="0" lang="ko-KR" altLang="en-US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화이트리스트의 정제</a:t>
            </a:r>
            <a:r>
              <a:rPr kumimoji="0" lang="en-US" altLang="ko-KR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배포 </a:t>
            </a:r>
            <a:r>
              <a:rPr kumimoji="0" lang="ko-KR" altLang="en-US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→ 서버 요청 수</a:t>
            </a: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응답속도 향상</a:t>
            </a: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endParaRPr kumimoji="0" lang="en-US" altLang="ko-KR" sz="1500" b="1" kern="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  <a:p>
            <a:pPr marL="182563" indent="-182563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Blip>
                <a:blip r:embed="rId2"/>
              </a:buBlip>
            </a:pPr>
            <a:r>
              <a:rPr kumimoji="0" lang="ko-KR" altLang="en-US" sz="1500" b="1" kern="0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모바일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메신저</a:t>
            </a:r>
            <a:r>
              <a:rPr kumimoji="0" lang="en-US" altLang="ko-KR" sz="1500" b="1" kern="0" dirty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및 외부 솔루션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(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기관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커뮤니티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, 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보안서비스</a:t>
            </a:r>
            <a:r>
              <a:rPr kumimoji="0" lang="en-US" altLang="ko-KR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)</a:t>
            </a:r>
            <a:r>
              <a:rPr kumimoji="0" lang="ko-KR" altLang="en-US" sz="1500" b="1" kern="0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Arial" pitchFamily="34" charset="0"/>
                <a:sym typeface="Wingdings 3" pitchFamily="18" charset="2"/>
              </a:rPr>
              <a:t>과의 연동 기술 개발</a:t>
            </a:r>
            <a:endParaRPr kumimoji="0" lang="en-US" altLang="ko-KR" sz="1500" b="1" kern="0" dirty="0" smtClean="0">
              <a:latin typeface="나눔고딕" panose="020D0604000000000000" pitchFamily="50" charset="-127"/>
              <a:ea typeface="나눔고딕" panose="020D0604000000000000" pitchFamily="50" charset="-127"/>
              <a:cs typeface="Arial" pitchFamily="34" charset="0"/>
              <a:sym typeface="Wingdings 3" pitchFamily="18" charset="2"/>
            </a:endParaRPr>
          </a:p>
        </p:txBody>
      </p:sp>
      <p:pic>
        <p:nvPicPr>
          <p:cNvPr id="63" name="Picture 16" descr="KISA 인터넷침해대응센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0359" b="-6492"/>
          <a:stretch/>
        </p:blipFill>
        <p:spPr bwMode="auto">
          <a:xfrm>
            <a:off x="824540" y="5065725"/>
            <a:ext cx="479382" cy="1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모서리가 둥근 직사각형 68"/>
          <p:cNvSpPr/>
          <p:nvPr/>
        </p:nvSpPr>
        <p:spPr>
          <a:xfrm rot="16200000">
            <a:off x="3631997" y="3496545"/>
            <a:ext cx="662128" cy="1073866"/>
          </a:xfrm>
          <a:prstGeom prst="roundRect">
            <a:avLst>
              <a:gd name="adj" fmla="val 6342"/>
            </a:avLst>
          </a:prstGeom>
          <a:solidFill>
            <a:srgbClr val="FFFFCC"/>
          </a:solidFill>
          <a:ln w="9525" cap="flat" cmpd="sng" algn="ctr">
            <a:solidFill>
              <a:schemeClr val="bg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lIns="72000" rIns="72000" rtlCol="0" anchor="ctr" anchorCtr="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사용자용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Open API</a:t>
            </a:r>
            <a:endParaRPr kumimoji="0" lang="ko-KR" altLang="en-US" sz="1400" b="1" kern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 rot="16200000">
            <a:off x="3623745" y="5535817"/>
            <a:ext cx="684246" cy="1068256"/>
          </a:xfrm>
          <a:prstGeom prst="roundRect">
            <a:avLst>
              <a:gd name="adj" fmla="val 6342"/>
            </a:avLst>
          </a:prstGeom>
          <a:solidFill>
            <a:srgbClr val="FFFFCC"/>
          </a:solidFill>
          <a:ln w="9525" cap="flat" cmpd="sng" algn="ctr">
            <a:solidFill>
              <a:schemeClr val="bg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lIns="72000" rIns="72000" rtlCol="0" anchor="ctr" anchorCtr="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외부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</a:t>
            </a:r>
            <a:b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Import/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Export</a:t>
            </a: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kumimoji="0" lang="ko-KR" altLang="en-US" sz="1400" b="1" kern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 rot="16200000">
            <a:off x="3521040" y="4509796"/>
            <a:ext cx="885142" cy="1072771"/>
          </a:xfrm>
          <a:prstGeom prst="roundRect">
            <a:avLst>
              <a:gd name="adj" fmla="val 6342"/>
            </a:avLst>
          </a:prstGeom>
          <a:solidFill>
            <a:srgbClr val="FFFFCC"/>
          </a:solidFill>
          <a:ln w="9525" cap="flat" cmpd="sng" algn="ctr">
            <a:solidFill>
              <a:schemeClr val="bg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lIns="72000" rIns="72000" rtlCol="0" anchor="ctr" anchorCtr="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기관연계용 </a:t>
            </a:r>
            <a:endParaRPr kumimoji="0" lang="en-US" altLang="ko-KR" sz="1400" b="1" kern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kumimoji="0" lang="ko-KR" altLang="en-US" sz="1400" b="1" kern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887984" y="3729249"/>
            <a:ext cx="255425" cy="1879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6" name="Picture 2" descr="http://cdn0.sbnation.com/entry_photo_images/3156221/Docs-Icon_large_verge_medium_portrait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135" y="5233857"/>
            <a:ext cx="688371" cy="75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16" descr="http://images.wikia.com/halo/de/images/5/5d/Tab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511" y="3886518"/>
            <a:ext cx="561468" cy="5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6" descr="http://images.wikia.com/halo/de/images/5/5d/Table_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613" y="4019499"/>
            <a:ext cx="561468" cy="5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5" name="그룹 134"/>
          <p:cNvGrpSpPr/>
          <p:nvPr/>
        </p:nvGrpSpPr>
        <p:grpSpPr>
          <a:xfrm>
            <a:off x="7190953" y="3930142"/>
            <a:ext cx="643309" cy="585444"/>
            <a:chOff x="7236896" y="3995619"/>
            <a:chExt cx="643309" cy="585444"/>
          </a:xfrm>
        </p:grpSpPr>
        <p:pic>
          <p:nvPicPr>
            <p:cNvPr id="79" name="Picture 24" descr="https://si0.twimg.com/profile_images/1056114295/android_APK_icon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896" y="3995619"/>
              <a:ext cx="567329" cy="567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20" descr="http://i747.photobucket.com/albums/xx112/Studio-119-Degrees/Logos%20and%20Icons/icon-dex-android-horizontal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0561" y="4282214"/>
              <a:ext cx="359644" cy="298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5" name="TextBox 84"/>
          <p:cNvSpPr txBox="1"/>
          <p:nvPr/>
        </p:nvSpPr>
        <p:spPr bwMode="auto">
          <a:xfrm>
            <a:off x="763704" y="3794003"/>
            <a:ext cx="788999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User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app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grpSp>
        <p:nvGrpSpPr>
          <p:cNvPr id="98" name="그룹 97"/>
          <p:cNvGrpSpPr/>
          <p:nvPr/>
        </p:nvGrpSpPr>
        <p:grpSpPr>
          <a:xfrm>
            <a:off x="4756911" y="4464382"/>
            <a:ext cx="1806313" cy="1538162"/>
            <a:chOff x="3795831" y="3704190"/>
            <a:chExt cx="1762400" cy="1699308"/>
          </a:xfrm>
        </p:grpSpPr>
        <p:pic>
          <p:nvPicPr>
            <p:cNvPr id="55" name="Picture 48" descr="http://icons.iconarchive.com/icons/visualpharm/icons8-metro-style/512/It-Infrastructure-Cloud-icon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367915">
              <a:off x="3795831" y="3704190"/>
              <a:ext cx="1762400" cy="16993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6" name="그룹 55"/>
            <p:cNvGrpSpPr/>
            <p:nvPr/>
          </p:nvGrpSpPr>
          <p:grpSpPr>
            <a:xfrm>
              <a:off x="4004499" y="3887354"/>
              <a:ext cx="1362984" cy="1207109"/>
              <a:chOff x="4177980" y="5193744"/>
              <a:chExt cx="1535917" cy="1321274"/>
            </a:xfrm>
          </p:grpSpPr>
          <p:sp>
            <p:nvSpPr>
              <p:cNvPr id="57" name="정오각형 56"/>
              <p:cNvSpPr/>
              <p:nvPr/>
            </p:nvSpPr>
            <p:spPr>
              <a:xfrm>
                <a:off x="4512165" y="5489131"/>
                <a:ext cx="908270" cy="732713"/>
              </a:xfrm>
              <a:prstGeom prst="pentagon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58" name="Picture 30" descr="http://www.iconhot.com/icon/png/rrze/720/database-27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683683" y="5193744"/>
                <a:ext cx="504571" cy="504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30" descr="http://www.iconhot.com/icon/png/rrze/720/database-27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177980" y="5464987"/>
                <a:ext cx="504571" cy="504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30" descr="http://www.iconhot.com/icon/png/rrze/720/database-27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339727" y="6010447"/>
                <a:ext cx="504571" cy="504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30" descr="http://www.iconhot.com/icon/png/rrze/720/database-27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041857" y="6010447"/>
                <a:ext cx="504571" cy="504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30" descr="http://www.iconhot.com/icon/png/rrze/720/database-27.png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209326" y="5489579"/>
                <a:ext cx="504571" cy="5045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93" name="TextBox 57"/>
          <p:cNvSpPr txBox="1"/>
          <p:nvPr/>
        </p:nvSpPr>
        <p:spPr>
          <a:xfrm>
            <a:off x="7007259" y="4588043"/>
            <a:ext cx="954900" cy="292388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분석정보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4" name="TextBox 57"/>
          <p:cNvSpPr txBox="1"/>
          <p:nvPr/>
        </p:nvSpPr>
        <p:spPr>
          <a:xfrm>
            <a:off x="1763688" y="4699986"/>
            <a:ext cx="1497723" cy="492443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신고된</a:t>
            </a:r>
            <a:r>
              <a:rPr lang="en-US" altLang="ko-KR" sz="1300" b="1" dirty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 </a:t>
            </a: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금융사기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시도정보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5" name="TextBox 57"/>
          <p:cNvSpPr txBox="1"/>
          <p:nvPr/>
        </p:nvSpPr>
        <p:spPr>
          <a:xfrm>
            <a:off x="1854980" y="5872916"/>
            <a:ext cx="1497723" cy="292388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통계 분석 정보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97" name="TextBox 57"/>
          <p:cNvSpPr txBox="1"/>
          <p:nvPr/>
        </p:nvSpPr>
        <p:spPr>
          <a:xfrm>
            <a:off x="5065501" y="5797240"/>
            <a:ext cx="1497723" cy="692497"/>
          </a:xfrm>
          <a:prstGeom prst="rect">
            <a:avLst/>
          </a:prstGeom>
          <a:noFill/>
        </p:spPr>
        <p:txBody>
          <a:bodyPr wrap="square" lIns="72000" rIns="7200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>
              <a:defRPr/>
            </a:pPr>
            <a:r>
              <a:rPr lang="ko-KR" altLang="en-US" sz="1300" b="1" dirty="0" err="1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모바일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1300" b="1" dirty="0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금융사기시도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pPr algn="ctr">
              <a:defRPr/>
            </a:pPr>
            <a:r>
              <a:rPr lang="ko-KR" altLang="en-US" sz="1300" b="1" dirty="0" err="1" smtClean="0">
                <a:ln w="11430"/>
                <a:solidFill>
                  <a:srgbClr val="0000FF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아카이브</a:t>
            </a:r>
            <a:endParaRPr lang="en-US" altLang="ko-KR" sz="1300" b="1" dirty="0" smtClean="0">
              <a:ln w="11430"/>
              <a:solidFill>
                <a:srgbClr val="0000FF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pic>
        <p:nvPicPr>
          <p:cNvPr id="99" name="그림 9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5429" y="4165337"/>
            <a:ext cx="466164" cy="466164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 bwMode="auto">
          <a:xfrm>
            <a:off x="538927" y="4572536"/>
            <a:ext cx="1080745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모바일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메신저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01" name="Picture 2" descr="C:\Users\tamrin\AppData\Local\Temp\UNI000029343362.gif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77" y="3134073"/>
            <a:ext cx="366740" cy="65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14" descr="http://images.gofreedownload.com/windows-magnifier-33745.jpg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6344" y="3421821"/>
            <a:ext cx="409307" cy="40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Picture 20" descr="스미싱시안인트로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915" y="3151580"/>
            <a:ext cx="318551" cy="565850"/>
          </a:xfrm>
          <a:prstGeom prst="rect">
            <a:avLst/>
          </a:prstGeom>
          <a:noFill/>
          <a:ln w="3175">
            <a:solidFill>
              <a:srgbClr val="969696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Picture 16" descr="KISA 인터넷침해대응센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1" t="-1562"/>
          <a:stretch/>
        </p:blipFill>
        <p:spPr bwMode="auto">
          <a:xfrm>
            <a:off x="553681" y="5216495"/>
            <a:ext cx="997826" cy="1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TextBox 103"/>
          <p:cNvSpPr txBox="1"/>
          <p:nvPr/>
        </p:nvSpPr>
        <p:spPr bwMode="auto">
          <a:xfrm>
            <a:off x="538142" y="5412193"/>
            <a:ext cx="947696" cy="26276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외부 기관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11" name="왼쪽/오른쪽 화살표 110"/>
          <p:cNvSpPr/>
          <p:nvPr/>
        </p:nvSpPr>
        <p:spPr>
          <a:xfrm>
            <a:off x="2054051" y="3179551"/>
            <a:ext cx="786745" cy="324123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4" name="AutoShape 81"/>
          <p:cNvSpPr>
            <a:spLocks noChangeArrowheads="1"/>
          </p:cNvSpPr>
          <p:nvPr/>
        </p:nvSpPr>
        <p:spPr bwMode="auto">
          <a:xfrm>
            <a:off x="522532" y="5812707"/>
            <a:ext cx="1102912" cy="599361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 bwMode="auto">
          <a:xfrm>
            <a:off x="407440" y="6124830"/>
            <a:ext cx="1229825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외부 커뮤니티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pic>
        <p:nvPicPr>
          <p:cNvPr id="118" name="Picture 3"/>
          <p:cNvPicPr>
            <a:picLocks noChangeAspect="1" noChangeArrowheads="1"/>
          </p:cNvPicPr>
          <p:nvPr/>
        </p:nvPicPr>
        <p:blipFill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47" y="5822001"/>
            <a:ext cx="947806" cy="243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AutoShape 37"/>
          <p:cNvSpPr>
            <a:spLocks noChangeArrowheads="1"/>
          </p:cNvSpPr>
          <p:nvPr/>
        </p:nvSpPr>
        <p:spPr bwMode="auto">
          <a:xfrm>
            <a:off x="3203849" y="3004352"/>
            <a:ext cx="3854676" cy="374945"/>
          </a:xfrm>
          <a:prstGeom prst="roundRect">
            <a:avLst>
              <a:gd name="adj" fmla="val 17024"/>
            </a:avLst>
          </a:prstGeom>
          <a:solidFill>
            <a:srgbClr val="4F81BD"/>
          </a:solidFill>
          <a:ln w="9525" cap="flat" cmpd="sng" algn="ctr">
            <a:noFill/>
            <a:prstDash val="solid"/>
          </a:ln>
          <a:effectLst/>
          <a:scene3d>
            <a:camera prst="orthographicFront">
              <a:rot lat="0" lon="0" rev="0"/>
            </a:camera>
            <a:lightRig rig="contrasting" dir="tl">
              <a:rot lat="0" lon="0" rev="7800000"/>
            </a:lightRig>
          </a:scene3d>
          <a:sp3d>
            <a:bevelT w="139700" h="139700"/>
          </a:sp3d>
        </p:spPr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400" b="1" kern="0" spc="-150" dirty="0" smtClean="0">
                <a:solidFill>
                  <a:prstClr val="whit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 서비스 연계  시스템</a:t>
            </a:r>
            <a:endParaRPr kumimoji="0" lang="ko-KR" altLang="en-US" sz="1400" b="1" kern="0" spc="-150" dirty="0">
              <a:solidFill>
                <a:prstClr val="white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3" name="모서리가 둥근 직사각형 122"/>
          <p:cNvSpPr/>
          <p:nvPr/>
        </p:nvSpPr>
        <p:spPr>
          <a:xfrm rot="16200000">
            <a:off x="5873910" y="3454828"/>
            <a:ext cx="708144" cy="1146579"/>
          </a:xfrm>
          <a:prstGeom prst="roundRect">
            <a:avLst>
              <a:gd name="adj" fmla="val 6342"/>
            </a:avLst>
          </a:prstGeom>
          <a:solidFill>
            <a:srgbClr val="FFFFCC"/>
          </a:solidFill>
          <a:ln w="9525" cap="flat" cmpd="sng" algn="ctr">
            <a:solidFill>
              <a:schemeClr val="bg2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" lIns="72000" rIns="72000" rtlCol="0" anchor="ctr" anchorCtr="0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kumimoji="0" lang="en-US" altLang="ko-KR" sz="1400" b="1" kern="0" baseline="3000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rd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party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기관 연계용 </a:t>
            </a:r>
            <a:r>
              <a:rPr kumimoji="0" lang="en-US" altLang="ko-KR" sz="1400" b="1" kern="0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endParaRPr kumimoji="0" lang="ko-KR" altLang="en-US" sz="1400" b="1" kern="0" dirty="0" smtClean="0">
              <a:solidFill>
                <a:sysClr val="windowText" lastClr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4" name="왼쪽/오른쪽 화살표 123"/>
          <p:cNvSpPr/>
          <p:nvPr/>
        </p:nvSpPr>
        <p:spPr>
          <a:xfrm>
            <a:off x="7129737" y="3506065"/>
            <a:ext cx="757567" cy="324123"/>
          </a:xfrm>
          <a:prstGeom prst="left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5" name="AutoShape 81"/>
          <p:cNvSpPr>
            <a:spLocks noChangeArrowheads="1"/>
          </p:cNvSpPr>
          <p:nvPr/>
        </p:nvSpPr>
        <p:spPr bwMode="auto">
          <a:xfrm>
            <a:off x="7887304" y="3471067"/>
            <a:ext cx="1256696" cy="2516998"/>
          </a:xfrm>
          <a:prstGeom prst="roundRect">
            <a:avLst>
              <a:gd name="adj" fmla="val 3333"/>
            </a:avLst>
          </a:prstGeom>
          <a:solidFill>
            <a:srgbClr val="FEF9E6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6" name="AutoShape 81"/>
          <p:cNvSpPr>
            <a:spLocks noChangeArrowheads="1"/>
          </p:cNvSpPr>
          <p:nvPr/>
        </p:nvSpPr>
        <p:spPr bwMode="auto">
          <a:xfrm>
            <a:off x="7945579" y="3735859"/>
            <a:ext cx="1102912" cy="686255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7" name="Picture 16" descr="KISA 인터넷침해대응센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60359" b="-6492"/>
          <a:stretch/>
        </p:blipFill>
        <p:spPr bwMode="auto">
          <a:xfrm>
            <a:off x="8257950" y="3788408"/>
            <a:ext cx="479382" cy="15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16" descr="KISA 인터넷침해대응센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1" t="-1562"/>
          <a:stretch/>
        </p:blipFill>
        <p:spPr bwMode="auto">
          <a:xfrm>
            <a:off x="7987091" y="3939178"/>
            <a:ext cx="997826" cy="18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TextBox 128"/>
          <p:cNvSpPr txBox="1"/>
          <p:nvPr/>
        </p:nvSpPr>
        <p:spPr bwMode="auto">
          <a:xfrm>
            <a:off x="7971551" y="4134876"/>
            <a:ext cx="947695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외부 기관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30" name="AutoShape 81"/>
          <p:cNvSpPr>
            <a:spLocks noChangeArrowheads="1"/>
          </p:cNvSpPr>
          <p:nvPr/>
        </p:nvSpPr>
        <p:spPr bwMode="auto">
          <a:xfrm>
            <a:off x="7955942" y="4535390"/>
            <a:ext cx="1102912" cy="599361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1" name="TextBox 130"/>
          <p:cNvSpPr txBox="1"/>
          <p:nvPr/>
        </p:nvSpPr>
        <p:spPr bwMode="auto">
          <a:xfrm>
            <a:off x="7840850" y="4847513"/>
            <a:ext cx="1229825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외부 커뮤니티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34" name="AutoShape 81"/>
          <p:cNvSpPr>
            <a:spLocks noChangeArrowheads="1"/>
          </p:cNvSpPr>
          <p:nvPr/>
        </p:nvSpPr>
        <p:spPr bwMode="auto">
          <a:xfrm>
            <a:off x="7967763" y="5246770"/>
            <a:ext cx="1102912" cy="599361"/>
          </a:xfrm>
          <a:prstGeom prst="roundRect">
            <a:avLst>
              <a:gd name="adj" fmla="val 3333"/>
            </a:avLst>
          </a:prstGeom>
          <a:solidFill>
            <a:schemeClr val="bg1"/>
          </a:solidFill>
          <a:ln w="9525" algn="ctr">
            <a:solidFill>
              <a:srgbClr val="CC3300"/>
            </a:solidFill>
            <a:prstDash val="sysDot"/>
            <a:miter lim="800000"/>
            <a:headEnd/>
            <a:tailEnd/>
          </a:ln>
          <a:effectLst/>
        </p:spPr>
        <p:txBody>
          <a:bodyPr wrap="square" anchor="t"/>
          <a:lstStyle/>
          <a:p>
            <a:pPr marL="90488" algn="ctr" fontAlgn="auto" latinLnBrk="0">
              <a:spcBef>
                <a:spcPct val="20000"/>
              </a:spcBef>
              <a:spcAft>
                <a:spcPts val="0"/>
              </a:spcAft>
            </a:pPr>
            <a:endParaRPr kumimoji="0" lang="ko-KR" altLang="en-US" sz="1200" b="1" kern="0" dirty="0">
              <a:solidFill>
                <a:srgbClr val="0000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6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5311" y="4564741"/>
            <a:ext cx="683568" cy="30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그림 118"/>
          <p:cNvPicPr>
            <a:picLocks noChangeAspect="1"/>
          </p:cNvPicPr>
          <p:nvPr/>
        </p:nvPicPr>
        <p:blipFill rotWithShape="1">
          <a:blip r:embed="rId16"/>
          <a:srcRect l="5766" t="22509" r="9185" b="22005"/>
          <a:stretch/>
        </p:blipFill>
        <p:spPr>
          <a:xfrm>
            <a:off x="8090672" y="5375634"/>
            <a:ext cx="709451" cy="210208"/>
          </a:xfrm>
          <a:prstGeom prst="rect">
            <a:avLst/>
          </a:prstGeom>
        </p:spPr>
      </p:pic>
      <p:sp>
        <p:nvSpPr>
          <p:cNvPr id="137" name="TextBox 136"/>
          <p:cNvSpPr txBox="1"/>
          <p:nvPr/>
        </p:nvSpPr>
        <p:spPr bwMode="auto">
          <a:xfrm>
            <a:off x="7879322" y="5605195"/>
            <a:ext cx="1152881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외부 솔루션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*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38" name="TextBox 137"/>
          <p:cNvSpPr txBox="1"/>
          <p:nvPr/>
        </p:nvSpPr>
        <p:spPr bwMode="auto">
          <a:xfrm>
            <a:off x="8025781" y="6296132"/>
            <a:ext cx="920445" cy="278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rtlCol="0">
            <a:spAutoFit/>
          </a:bodyPr>
          <a:lstStyle/>
          <a:p>
            <a:pPr marL="0" marR="0" indent="0" algn="ctr" defTabSz="914400" eaLnBrk="1" hangingPunct="1">
              <a:lnSpc>
                <a:spcPct val="110000"/>
              </a:lnSpc>
              <a:buClrTx/>
              <a:buSzPct val="95000"/>
              <a:tabLst/>
            </a:pP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   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* 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charset="0"/>
              </a:rPr>
              <a:t>진행 중</a:t>
            </a:r>
            <a:endParaRPr lang="ko-KR" altLang="en-US" sz="1100" b="1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4082859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29439</TotalTime>
  <Words>1629</Words>
  <Application>Microsoft Office PowerPoint</Application>
  <PresentationFormat>화면 슬라이드 쇼(4:3)</PresentationFormat>
  <Paragraphs>326</Paragraphs>
  <Slides>13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5" baseType="lpstr">
      <vt:lpstr>나눔고딕 ExtraBold</vt:lpstr>
      <vt:lpstr>나눔고딕</vt:lpstr>
      <vt:lpstr>Wingdings 3</vt:lpstr>
      <vt:lpstr>Malgun Gothic</vt:lpstr>
      <vt:lpstr>HY견고딕</vt:lpstr>
      <vt:lpstr>휴먼둥근헤드라인</vt:lpstr>
      <vt:lpstr>HY헤드라인M</vt:lpstr>
      <vt:lpstr>Wingdings</vt:lpstr>
      <vt:lpstr>Arial</vt:lpstr>
      <vt:lpstr>굴림</vt:lpstr>
      <vt:lpstr>Symbol</vt:lpstr>
      <vt:lpstr>2_Office 테마</vt:lpstr>
      <vt:lpstr>PowerPoint 프레젠테이션</vt:lpstr>
      <vt:lpstr>PowerPoint 프레젠테이션</vt:lpstr>
      <vt:lpstr>배경 및 필요성(1)</vt:lpstr>
      <vt:lpstr>배경 및 필요성(2)</vt:lpstr>
      <vt:lpstr>배경 및 필요성(3)</vt:lpstr>
      <vt:lpstr>연구 과제 목표</vt:lpstr>
      <vt:lpstr>서비스 시나리오</vt:lpstr>
      <vt:lpstr>연구 내용(1)</vt:lpstr>
      <vt:lpstr>연구 내용(2)</vt:lpstr>
      <vt:lpstr>연구 내용(3)</vt:lpstr>
      <vt:lpstr>시장규모 및 성장가능성</vt:lpstr>
      <vt:lpstr>사업화 추진 방향</vt:lpstr>
      <vt:lpstr>PowerPoint 프레젠테이션</vt:lpstr>
    </vt:vector>
  </TitlesOfParts>
  <Company>My 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com2</dc:creator>
  <cp:lastModifiedBy>박원주</cp:lastModifiedBy>
  <cp:revision>5047</cp:revision>
  <cp:lastPrinted>2015-06-16T05:57:27Z</cp:lastPrinted>
  <dcterms:created xsi:type="dcterms:W3CDTF">2010-11-17T01:56:19Z</dcterms:created>
  <dcterms:modified xsi:type="dcterms:W3CDTF">2015-08-05T10:17:47Z</dcterms:modified>
</cp:coreProperties>
</file>